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497" r:id="rId2"/>
    <p:sldId id="262" r:id="rId3"/>
    <p:sldId id="627" r:id="rId4"/>
    <p:sldId id="498" r:id="rId5"/>
    <p:sldId id="494" r:id="rId6"/>
    <p:sldId id="496" r:id="rId7"/>
    <p:sldId id="493" r:id="rId8"/>
    <p:sldId id="495" r:id="rId9"/>
    <p:sldId id="499" r:id="rId10"/>
    <p:sldId id="631" r:id="rId11"/>
    <p:sldId id="510" r:id="rId12"/>
    <p:sldId id="624" r:id="rId13"/>
    <p:sldId id="623" r:id="rId14"/>
    <p:sldId id="618" r:id="rId15"/>
    <p:sldId id="625" r:id="rId16"/>
    <p:sldId id="260" r:id="rId17"/>
    <p:sldId id="263" r:id="rId18"/>
    <p:sldId id="265" r:id="rId19"/>
    <p:sldId id="467" r:id="rId20"/>
    <p:sldId id="468" r:id="rId21"/>
    <p:sldId id="470" r:id="rId22"/>
    <p:sldId id="485" r:id="rId23"/>
    <p:sldId id="484" r:id="rId24"/>
    <p:sldId id="474" r:id="rId25"/>
    <p:sldId id="476" r:id="rId26"/>
    <p:sldId id="479" r:id="rId27"/>
    <p:sldId id="478" r:id="rId28"/>
    <p:sldId id="261" r:id="rId29"/>
    <p:sldId id="629" r:id="rId30"/>
    <p:sldId id="630" r:id="rId31"/>
    <p:sldId id="509" r:id="rId32"/>
    <p:sldId id="259" r:id="rId33"/>
    <p:sldId id="269" r:id="rId34"/>
    <p:sldId id="270" r:id="rId35"/>
    <p:sldId id="271" r:id="rId36"/>
    <p:sldId id="272" r:id="rId37"/>
    <p:sldId id="285" r:id="rId38"/>
    <p:sldId id="287" r:id="rId39"/>
    <p:sldId id="286" r:id="rId40"/>
    <p:sldId id="273" r:id="rId41"/>
    <p:sldId id="288" r:id="rId42"/>
    <p:sldId id="464" r:id="rId43"/>
    <p:sldId id="463" r:id="rId44"/>
    <p:sldId id="465" r:id="rId45"/>
    <p:sldId id="482" r:id="rId46"/>
    <p:sldId id="487" r:id="rId47"/>
    <p:sldId id="289" r:id="rId48"/>
    <p:sldId id="626" r:id="rId49"/>
    <p:sldId id="488" r:id="rId50"/>
    <p:sldId id="481" r:id="rId51"/>
    <p:sldId id="489" r:id="rId52"/>
    <p:sldId id="490" r:id="rId53"/>
    <p:sldId id="491" r:id="rId54"/>
    <p:sldId id="277" r:id="rId55"/>
    <p:sldId id="472" r:id="rId5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1871D7-7F67-4943-9B46-F780533FCC00}">
          <p14:sldIdLst>
            <p14:sldId id="497"/>
            <p14:sldId id="262"/>
            <p14:sldId id="627"/>
            <p14:sldId id="498"/>
            <p14:sldId id="494"/>
            <p14:sldId id="496"/>
            <p14:sldId id="493"/>
            <p14:sldId id="495"/>
            <p14:sldId id="499"/>
            <p14:sldId id="631"/>
            <p14:sldId id="510"/>
          </p14:sldIdLst>
        </p14:section>
        <p14:section name="What's Going On?" id="{3FA46A75-3E00-4C00-A1B8-4C7EC3BE6F9F}">
          <p14:sldIdLst>
            <p14:sldId id="624"/>
            <p14:sldId id="623"/>
            <p14:sldId id="618"/>
            <p14:sldId id="625"/>
          </p14:sldIdLst>
        </p14:section>
        <p14:section name="Goal" id="{D3CF774A-9B38-4C7A-9E47-8F7386E357DA}">
          <p14:sldIdLst>
            <p14:sldId id="260"/>
            <p14:sldId id="263"/>
          </p14:sldIdLst>
        </p14:section>
        <p14:section name="Three Aspects" id="{D20E217A-6BE3-4AC7-B361-FDF13CC1A543}">
          <p14:sldIdLst>
            <p14:sldId id="265"/>
            <p14:sldId id="467"/>
            <p14:sldId id="468"/>
            <p14:sldId id="470"/>
            <p14:sldId id="485"/>
            <p14:sldId id="484"/>
            <p14:sldId id="474"/>
            <p14:sldId id="476"/>
            <p14:sldId id="479"/>
            <p14:sldId id="478"/>
            <p14:sldId id="261"/>
            <p14:sldId id="629"/>
            <p14:sldId id="630"/>
            <p14:sldId id="509"/>
            <p14:sldId id="259"/>
          </p14:sldIdLst>
        </p14:section>
        <p14:section name="Altcoins to Copy" id="{D6A266B0-7132-4448-9BC7-FCB66F31B3AD}">
          <p14:sldIdLst>
            <p14:sldId id="269"/>
            <p14:sldId id="270"/>
            <p14:sldId id="271"/>
            <p14:sldId id="272"/>
            <p14:sldId id="285"/>
            <p14:sldId id="287"/>
            <p14:sldId id="286"/>
            <p14:sldId id="273"/>
            <p14:sldId id="288"/>
            <p14:sldId id="464"/>
            <p14:sldId id="463"/>
            <p14:sldId id="465"/>
            <p14:sldId id="482"/>
            <p14:sldId id="487"/>
            <p14:sldId id="289"/>
            <p14:sldId id="626"/>
          </p14:sldIdLst>
        </p14:section>
        <p14:section name="Critiques" id="{7355B776-8E88-4210-A40E-4DAFBE196B4D}">
          <p14:sldIdLst>
            <p14:sldId id="488"/>
            <p14:sldId id="481"/>
            <p14:sldId id="489"/>
            <p14:sldId id="490"/>
            <p14:sldId id="491"/>
          </p14:sldIdLst>
        </p14:section>
        <p14:section name="Specific Call to Action" id="{0CA11038-FB17-4894-B8F1-22F1012B8066}">
          <p14:sldIdLst>
            <p14:sldId id="277"/>
            <p14:sldId id="4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CD2"/>
    <a:srgbClr val="FF5050"/>
    <a:srgbClr val="FFFFFF"/>
    <a:srgbClr val="F8B29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68978" autoAdjust="0"/>
  </p:normalViewPr>
  <p:slideViewPr>
    <p:cSldViewPr snapToGrid="0">
      <p:cViewPr varScale="1">
        <p:scale>
          <a:sx n="38" d="100"/>
          <a:sy n="38" d="100"/>
        </p:scale>
        <p:origin x="912" y="39"/>
      </p:cViewPr>
      <p:guideLst/>
    </p:cSldViewPr>
  </p:slideViewPr>
  <p:outlineViewPr>
    <p:cViewPr>
      <p:scale>
        <a:sx n="33" d="100"/>
        <a:sy n="33" d="100"/>
      </p:scale>
      <p:origin x="0" y="-3450"/>
    </p:cViewPr>
  </p:outlineViewPr>
  <p:notesTextViewPr>
    <p:cViewPr>
      <p:scale>
        <a:sx n="1" d="1"/>
        <a:sy n="1" d="1"/>
      </p:scale>
      <p:origin x="0" y="0"/>
    </p:cViewPr>
  </p:notesTextViewPr>
  <p:notesViewPr>
    <p:cSldViewPr snapToGrid="0">
      <p:cViewPr varScale="1">
        <p:scale>
          <a:sx n="115" d="100"/>
          <a:sy n="115" d="100"/>
        </p:scale>
        <p:origin x="241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AECD4A6-E440-4A72-A128-5A064F9177A3}" type="datetimeFigureOut">
              <a:rPr lang="en-US" smtClean="0"/>
              <a:t>7/25/2024</a:t>
            </a:fld>
            <a:endParaRPr lang="en-US"/>
          </a:p>
        </p:txBody>
      </p:sp>
      <p:sp>
        <p:nvSpPr>
          <p:cNvPr id="4" name="Slide Image Placeholder 3"/>
          <p:cNvSpPr>
            <a:spLocks noGrp="1" noRot="1" noChangeAspect="1"/>
          </p:cNvSpPr>
          <p:nvPr>
            <p:ph type="sldImg" idx="2"/>
          </p:nvPr>
        </p:nvSpPr>
        <p:spPr>
          <a:xfrm>
            <a:off x="901931" y="423950"/>
            <a:ext cx="7712364" cy="433820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49382" y="4879571"/>
            <a:ext cx="8711738" cy="155447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C913A21-1C9F-4257-8DBF-286E185605C8}" type="slidenum">
              <a:rPr lang="en-US" smtClean="0"/>
              <a:t>‹#›</a:t>
            </a:fld>
            <a:endParaRPr lang="en-US"/>
          </a:p>
        </p:txBody>
      </p:sp>
    </p:spTree>
    <p:extLst>
      <p:ext uri="{BB962C8B-B14F-4D97-AF65-F5344CB8AC3E}">
        <p14:creationId xmlns:p14="http://schemas.microsoft.com/office/powerpoint/2010/main" val="3421942844"/>
      </p:ext>
    </p:extLst>
  </p:cSld>
  <p:clrMap bg1="lt1" tx1="dk1" bg2="lt2" tx2="dk2" accent1="accent1" accent2="accent2" accent3="accent3" accent4="accent4" accent5="accent5" accent6="accent6" hlink="hlink" folHlink="folHlink"/>
  <p:notesStyle>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050" kern="1200">
        <a:solidFill>
          <a:schemeClr val="tx1"/>
        </a:solidFill>
        <a:latin typeface="+mn-lt"/>
        <a:ea typeface="+mn-ea"/>
        <a:cs typeface="+mn-cs"/>
      </a:defRPr>
    </a:lvl2pPr>
    <a:lvl3pPr marL="914400" algn="l" defTabSz="914400" rtl="0" eaLnBrk="1" latinLnBrk="0" hangingPunct="1">
      <a:defRPr sz="1050" kern="1200">
        <a:solidFill>
          <a:schemeClr val="tx1"/>
        </a:solidFill>
        <a:latin typeface="+mn-lt"/>
        <a:ea typeface="+mn-ea"/>
        <a:cs typeface="+mn-cs"/>
      </a:defRPr>
    </a:lvl3pPr>
    <a:lvl4pPr marL="1371600" algn="l" defTabSz="914400" rtl="0" eaLnBrk="1" latinLnBrk="0" hangingPunct="1">
      <a:defRPr sz="1050" kern="1200">
        <a:solidFill>
          <a:schemeClr val="tx1"/>
        </a:solidFill>
        <a:latin typeface="+mn-lt"/>
        <a:ea typeface="+mn-ea"/>
        <a:cs typeface="+mn-cs"/>
      </a:defRPr>
    </a:lvl4pPr>
    <a:lvl5pPr marL="1828800" algn="l" defTabSz="914400" rtl="0" eaLnBrk="1" latinLnBrk="0" hangingPunct="1">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sz="1050" b="1" dirty="0">
                <a:effectLst/>
                <a:latin typeface="Times New Roman" panose="02020603050405020304" pitchFamily="18" charset="0"/>
              </a:rPr>
              <a:t>TRANSCRIPT OF SPEECH, 11/5/2021: </a:t>
            </a:r>
            <a:r>
              <a:rPr lang="en-US" sz="1050" dirty="0">
                <a:effectLst/>
                <a:latin typeface="Times New Roman" panose="02020603050405020304" pitchFamily="18" charset="0"/>
              </a:rPr>
              <a:t>Okay, hello. I’ve been invited to speak about Bip300 ... which is one of my ideas for taking Bitcoin to the next level. ...</a:t>
            </a:r>
            <a:endParaRPr lang="en-US" sz="1050" dirty="0"/>
          </a:p>
        </p:txBody>
      </p:sp>
      <p:sp>
        <p:nvSpPr>
          <p:cNvPr id="4" name="Slide Number Placeholder 3"/>
          <p:cNvSpPr>
            <a:spLocks noGrp="1"/>
          </p:cNvSpPr>
          <p:nvPr>
            <p:ph type="sldNum" sz="quarter" idx="5"/>
          </p:nvPr>
        </p:nvSpPr>
        <p:spPr/>
        <p:txBody>
          <a:bodyPr/>
          <a:lstStyle/>
          <a:p>
            <a:fld id="{7C913A21-1C9F-4257-8DBF-286E185605C8}" type="slidenum">
              <a:rPr lang="en-US" smtClean="0"/>
              <a:t>1</a:t>
            </a:fld>
            <a:endParaRPr lang="en-US"/>
          </a:p>
        </p:txBody>
      </p:sp>
    </p:spTree>
    <p:extLst>
      <p:ext uri="{BB962C8B-B14F-4D97-AF65-F5344CB8AC3E}">
        <p14:creationId xmlns:p14="http://schemas.microsoft.com/office/powerpoint/2010/main" val="3531917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if some innovator dreams up a crazy idea, “Hey I can improve Bitcoin, it only needs my new idea ... larger </a:t>
            </a:r>
            <a:r>
              <a:rPr lang="en-US" dirty="0" err="1"/>
              <a:t>blocksizes</a:t>
            </a:r>
            <a:r>
              <a:rPr lang="en-US" dirty="0"/>
              <a:t>, Turing Completeness, KYC-miner-coins?” Then: similarly, they now can do that without anyone’s permission. They just don’t do it on Bitcoin base layer, they do it on a Bip300 sidechain.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the goal – FREEDOM. Developers can write whatever code they want, users can use that code if they like. Everyone gets what they want. But how is it accomplished?</a:t>
            </a:r>
          </a:p>
        </p:txBody>
      </p:sp>
      <p:sp>
        <p:nvSpPr>
          <p:cNvPr id="4" name="Slide Number Placeholder 3"/>
          <p:cNvSpPr>
            <a:spLocks noGrp="1"/>
          </p:cNvSpPr>
          <p:nvPr>
            <p:ph type="sldNum" sz="quarter" idx="5"/>
          </p:nvPr>
        </p:nvSpPr>
        <p:spPr/>
        <p:txBody>
          <a:bodyPr/>
          <a:lstStyle/>
          <a:p>
            <a:fld id="{7C913A21-1C9F-4257-8DBF-286E185605C8}" type="slidenum">
              <a:rPr lang="en-US" smtClean="0"/>
              <a:t>17</a:t>
            </a:fld>
            <a:endParaRPr lang="en-US"/>
          </a:p>
        </p:txBody>
      </p:sp>
    </p:spTree>
    <p:extLst>
      <p:ext uri="{BB962C8B-B14F-4D97-AF65-F5344CB8AC3E}">
        <p14:creationId xmlns:p14="http://schemas.microsoft.com/office/powerpoint/2010/main" val="108156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Each new Bip300 sidechain is its own ‘app’ and you can change the sidechain software however you like. It’s just like making a new iPhone app: each “app” has its own development team, the software they write can have any validation rules, (!) or no validation rules.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But, for example, they could add: zk-snarks, higher Blocksize, </a:t>
            </a:r>
            <a:r>
              <a:rPr lang="en-US" dirty="0" err="1">
                <a:effectLst/>
                <a:latin typeface="Times New Roman" panose="02020603050405020304" pitchFamily="18" charset="0"/>
              </a:rPr>
              <a:t>turing</a:t>
            </a:r>
            <a:r>
              <a:rPr lang="en-US" dirty="0">
                <a:effectLst/>
                <a:latin typeface="Times New Roman" panose="02020603050405020304" pitchFamily="18" charset="0"/>
              </a:rPr>
              <a:t> complete scripts, Taproot, </a:t>
            </a:r>
            <a:r>
              <a:rPr lang="en-US" dirty="0" err="1">
                <a:effectLst/>
                <a:latin typeface="Times New Roman" panose="02020603050405020304" pitchFamily="18" charset="0"/>
              </a:rPr>
              <a:t>mimblewimble</a:t>
            </a:r>
            <a:r>
              <a:rPr lang="en-US" dirty="0">
                <a:effectLst/>
                <a:latin typeface="Times New Roman" panose="02020603050405020304" pitchFamily="18" charset="0"/>
              </a:rPr>
              <a:t>, </a:t>
            </a:r>
            <a:r>
              <a:rPr lang="en-US" dirty="0" err="1">
                <a:effectLst/>
                <a:latin typeface="Times New Roman" panose="02020603050405020304" pitchFamily="18" charset="0"/>
              </a:rPr>
              <a:t>Monero</a:t>
            </a:r>
            <a:r>
              <a:rPr lang="en-US" dirty="0">
                <a:effectLst/>
                <a:latin typeface="Times New Roman" panose="02020603050405020304" pitchFamily="18" charset="0"/>
              </a:rPr>
              <a:t> ring-signatures, whatever you like. Any idea –good or bad— can be done and no one can stop them. It’s just like releasing a new iPhone app. Each project starts with zero Bit-coins on them. No coins.</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18</a:t>
            </a:fld>
            <a:endParaRPr lang="en-US"/>
          </a:p>
        </p:txBody>
      </p:sp>
    </p:spTree>
    <p:extLst>
      <p:ext uri="{BB962C8B-B14F-4D97-AF65-F5344CB8AC3E}">
        <p14:creationId xmlns:p14="http://schemas.microsoft.com/office/powerpoint/2010/main" val="210285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Coins travel from layer1, to these other networks. Users have to voluntarily choose to send their BTC over. To your software. Just like a lighting App. (So it’s a good comparison). Those purple coins are Altcoins ... we don’t like those. But next to it is a sidechain that does the exact same thing. So....</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19</a:t>
            </a:fld>
            <a:endParaRPr lang="en-US"/>
          </a:p>
        </p:txBody>
      </p:sp>
    </p:spTree>
    <p:extLst>
      <p:ext uri="{BB962C8B-B14F-4D97-AF65-F5344CB8AC3E}">
        <p14:creationId xmlns:p14="http://schemas.microsoft.com/office/powerpoint/2010/main" val="2272101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 here you see the coins move over. Two coins to Zap, in the lightning world; and one coin to Bit-ZCash, in the Bip300 world. Still 21 million coins total.</a:t>
            </a:r>
          </a:p>
        </p:txBody>
      </p:sp>
      <p:sp>
        <p:nvSpPr>
          <p:cNvPr id="4" name="Slide Number Placeholder 3"/>
          <p:cNvSpPr>
            <a:spLocks noGrp="1"/>
          </p:cNvSpPr>
          <p:nvPr>
            <p:ph type="sldNum" sz="quarter" idx="5"/>
          </p:nvPr>
        </p:nvSpPr>
        <p:spPr/>
        <p:txBody>
          <a:bodyPr/>
          <a:lstStyle/>
          <a:p>
            <a:fld id="{7C913A21-1C9F-4257-8DBF-286E185605C8}" type="slidenum">
              <a:rPr lang="en-US" smtClean="0"/>
              <a:t>20</a:t>
            </a:fld>
            <a:endParaRPr lang="en-US"/>
          </a:p>
        </p:txBody>
      </p:sp>
    </p:spTree>
    <p:extLst>
      <p:ext uri="{BB962C8B-B14F-4D97-AF65-F5344CB8AC3E}">
        <p14:creationId xmlns:p14="http://schemas.microsoft.com/office/powerpoint/2010/main" val="340193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21</a:t>
            </a:fld>
            <a:endParaRPr lang="en-US"/>
          </a:p>
        </p:txBody>
      </p:sp>
    </p:spTree>
    <p:extLst>
      <p:ext uri="{BB962C8B-B14F-4D97-AF65-F5344CB8AC3E}">
        <p14:creationId xmlns:p14="http://schemas.microsoft.com/office/powerpoint/2010/main" val="759354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Here is a representation of Bitcoin’s blockchain. The squares are block headers, and the trailing rectangles are the list of transactions in each block. (Because blocks aren’t always the same size, of course.) And time is flowing from left to right. You can see across the top I’m going from Dec to April. Normally, of course, there would be tens of thousands of blocks (from Dec to April), that wouldn’t have </a:t>
            </a:r>
            <a:r>
              <a:rPr lang="en-US" i="1" u="sng" dirty="0"/>
              <a:t>FIT on the slides</a:t>
            </a:r>
            <a:r>
              <a:rPr lang="en-US" i="1" u="none" dirty="0"/>
              <a:t> </a:t>
            </a:r>
            <a:r>
              <a:rPr lang="en-US" dirty="0"/>
              <a:t>so there’s only seventeen.</a:t>
            </a:r>
            <a:br>
              <a:rPr lang="en-US" dirty="0"/>
            </a:br>
            <a:br>
              <a:rPr lang="en-US" dirty="0"/>
            </a:br>
            <a:r>
              <a:rPr lang="en-US" dirty="0"/>
              <a:t>Now, what if there was a sidechain, activated, this whole time? Like a clone of </a:t>
            </a:r>
            <a:r>
              <a:rPr lang="en-US" dirty="0" err="1"/>
              <a:t>Monero</a:t>
            </a:r>
            <a:r>
              <a:rPr lang="en-US" dirty="0"/>
              <a:t>, or something. Well, we’ll put it up...</a:t>
            </a:r>
          </a:p>
        </p:txBody>
      </p:sp>
      <p:sp>
        <p:nvSpPr>
          <p:cNvPr id="4" name="Slide Number Placeholder 3"/>
          <p:cNvSpPr>
            <a:spLocks noGrp="1"/>
          </p:cNvSpPr>
          <p:nvPr>
            <p:ph type="sldNum" sz="quarter" idx="5"/>
          </p:nvPr>
        </p:nvSpPr>
        <p:spPr/>
        <p:txBody>
          <a:bodyPr/>
          <a:lstStyle/>
          <a:p>
            <a:fld id="{7C913A21-1C9F-4257-8DBF-286E185605C8}" type="slidenum">
              <a:rPr lang="en-US" smtClean="0"/>
              <a:t>22</a:t>
            </a:fld>
            <a:endParaRPr lang="en-US"/>
          </a:p>
        </p:txBody>
      </p:sp>
    </p:spTree>
    <p:extLst>
      <p:ext uri="{BB962C8B-B14F-4D97-AF65-F5344CB8AC3E}">
        <p14:creationId xmlns:p14="http://schemas.microsoft.com/office/powerpoint/2010/main" val="3066035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 it is. It has its own blocks, and its own block headers, and its own block chain, from December (on the left) to April (on the right). Now, the idea is ... that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23</a:t>
            </a:fld>
            <a:endParaRPr lang="en-US"/>
          </a:p>
        </p:txBody>
      </p:sp>
    </p:spTree>
    <p:extLst>
      <p:ext uri="{BB962C8B-B14F-4D97-AF65-F5344CB8AC3E}">
        <p14:creationId xmlns:p14="http://schemas.microsoft.com/office/powerpoint/2010/main" val="2922998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 Three months of sidechain activity are compressed into one little 64-character string here. And that string is the only thing inserted into Layer1. Ever. So, no matter what Bit-</a:t>
            </a:r>
            <a:r>
              <a:rPr lang="en-US" dirty="0" err="1">
                <a:effectLst/>
                <a:latin typeface="Times New Roman" panose="02020603050405020304" pitchFamily="18" charset="0"/>
              </a:rPr>
              <a:t>Monero</a:t>
            </a:r>
            <a:r>
              <a:rPr lang="en-US" dirty="0">
                <a:effectLst/>
                <a:latin typeface="Times New Roman" panose="02020603050405020304" pitchFamily="18" charset="0"/>
              </a:rPr>
              <a:t> over here is doing, </a:t>
            </a:r>
            <a:r>
              <a:rPr lang="en-US" i="1" u="sng" dirty="0">
                <a:effectLst/>
                <a:latin typeface="Times New Roman" panose="02020603050405020304" pitchFamily="18" charset="0"/>
              </a:rPr>
              <a:t>this</a:t>
            </a:r>
            <a:r>
              <a:rPr lang="en-US" dirty="0">
                <a:effectLst/>
                <a:latin typeface="Times New Roman" panose="02020603050405020304" pitchFamily="18" charset="0"/>
              </a:rPr>
              <a:t> is all that layer1 will see.. ready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24</a:t>
            </a:fld>
            <a:endParaRPr lang="en-US"/>
          </a:p>
        </p:txBody>
      </p:sp>
    </p:spTree>
    <p:extLst>
      <p:ext uri="{BB962C8B-B14F-4D97-AF65-F5344CB8AC3E}">
        <p14:creationId xmlns:p14="http://schemas.microsoft.com/office/powerpoint/2010/main" val="242232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full nodes (on Layer1, down here in blue); they do not check anything that is happening on the sidechain (where there can be, theoretically, unlimited complexity). The sidechain doesn’t need to be a blockchain, it doesn’t need to be written in </a:t>
            </a:r>
            <a:r>
              <a:rPr lang="en-US" dirty="0" err="1">
                <a:effectLst/>
                <a:latin typeface="Times New Roman" panose="02020603050405020304" pitchFamily="18" charset="0"/>
              </a:rPr>
              <a:t>c++</a:t>
            </a:r>
            <a:r>
              <a:rPr lang="en-US" dirty="0">
                <a:effectLst/>
                <a:latin typeface="Times New Roman" panose="02020603050405020304" pitchFamily="18" charset="0"/>
              </a:rPr>
              <a:t>, it can make all kinds of mistakes. Etc. Bip300 operates entirely off of this one little string (here in green). (!) It does </a:t>
            </a:r>
            <a:r>
              <a:rPr lang="en-US" i="1" u="sng" dirty="0">
                <a:effectLst/>
                <a:latin typeface="Times New Roman" panose="02020603050405020304" pitchFamily="18" charset="0"/>
              </a:rPr>
              <a:t>a lot of logic</a:t>
            </a:r>
            <a:r>
              <a:rPr lang="en-US" dirty="0">
                <a:effectLst/>
                <a:latin typeface="Times New Roman" panose="02020603050405020304" pitchFamily="18" charset="0"/>
              </a:rPr>
              <a:t> to that 4 little string, and assumptions and engineering, game theory economics, etc. I don’t have time to explain all of it. But the point is that Layer1 can’t be harmed by Layer2 because it really is ignoring Layer2.</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I feel compelled to drive this point even further, so...</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25</a:t>
            </a:fld>
            <a:endParaRPr lang="en-US"/>
          </a:p>
        </p:txBody>
      </p:sp>
    </p:spTree>
    <p:extLst>
      <p:ext uri="{BB962C8B-B14F-4D97-AF65-F5344CB8AC3E}">
        <p14:creationId xmlns:p14="http://schemas.microsoft.com/office/powerpoint/2010/main" val="3490399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 is our software. –Just two more slides to finish this point, with a real-world example-- We are looking all the Bip300 withdrawals, there’s only one right now. Which is this little row here.</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26</a:t>
            </a:fld>
            <a:endParaRPr lang="en-US"/>
          </a:p>
        </p:txBody>
      </p:sp>
    </p:spTree>
    <p:extLst>
      <p:ext uri="{BB962C8B-B14F-4D97-AF65-F5344CB8AC3E}">
        <p14:creationId xmlns:p14="http://schemas.microsoft.com/office/powerpoint/2010/main" val="250230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was a CEO, I described myself as a Bitcoin Researcher.</a:t>
            </a:r>
          </a:p>
        </p:txBody>
      </p:sp>
      <p:sp>
        <p:nvSpPr>
          <p:cNvPr id="4" name="Slide Number Placeholder 3"/>
          <p:cNvSpPr>
            <a:spLocks noGrp="1"/>
          </p:cNvSpPr>
          <p:nvPr>
            <p:ph type="sldNum" sz="quarter" idx="5"/>
          </p:nvPr>
        </p:nvSpPr>
        <p:spPr/>
        <p:txBody>
          <a:bodyPr/>
          <a:lstStyle/>
          <a:p>
            <a:fld id="{F74E183A-9AD1-4714-AB7A-17B90844360B}" type="slidenum">
              <a:rPr lang="en-US" smtClean="0"/>
              <a:t>2</a:t>
            </a:fld>
            <a:endParaRPr lang="en-US"/>
          </a:p>
        </p:txBody>
      </p:sp>
    </p:spTree>
    <p:extLst>
      <p:ext uri="{BB962C8B-B14F-4D97-AF65-F5344CB8AC3E}">
        <p14:creationId xmlns:p14="http://schemas.microsoft.com/office/powerpoint/2010/main" val="2318188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software says “double-click for details”, up here. But for the purposes of this talk, that is misleading. Because what the “double-click” does, is try to find a sidechain node on your computer, with </a:t>
            </a:r>
            <a:r>
              <a:rPr lang="en-US" dirty="0" err="1"/>
              <a:t>rpc</a:t>
            </a:r>
            <a:r>
              <a:rPr lang="en-US" dirty="0"/>
              <a:t>-access, so that it can ask questions about the withdrawal. But if you don’t have a sidechain full node (on this computer), then if you “double-click” it will just tell you that it knows absolutely nothing whatsoever. So, this little row here, is the entire Bip300 idea.</a:t>
            </a:r>
          </a:p>
        </p:txBody>
      </p:sp>
      <p:sp>
        <p:nvSpPr>
          <p:cNvPr id="4" name="Slide Number Placeholder 3"/>
          <p:cNvSpPr>
            <a:spLocks noGrp="1"/>
          </p:cNvSpPr>
          <p:nvPr>
            <p:ph type="sldNum" sz="quarter" idx="5"/>
          </p:nvPr>
        </p:nvSpPr>
        <p:spPr/>
        <p:txBody>
          <a:bodyPr/>
          <a:lstStyle/>
          <a:p>
            <a:fld id="{7C913A21-1C9F-4257-8DBF-286E185605C8}" type="slidenum">
              <a:rPr lang="en-US" smtClean="0"/>
              <a:t>27</a:t>
            </a:fld>
            <a:endParaRPr lang="en-US"/>
          </a:p>
        </p:txBody>
      </p:sp>
    </p:spTree>
    <p:extLst>
      <p:ext uri="{BB962C8B-B14F-4D97-AF65-F5344CB8AC3E}">
        <p14:creationId xmlns:p14="http://schemas.microsoft.com/office/powerpoint/2010/main" val="1848993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br>
              <a:rPr lang="en-US" dirty="0"/>
            </a:br>
            <a:r>
              <a:rPr lang="en-US" dirty="0"/>
              <a:t>That’s right, I’m pro-hate. Because I’m pro-competition.</a:t>
            </a:r>
            <a:br>
              <a:rPr lang="en-US" dirty="0"/>
            </a:br>
            <a:r>
              <a:rPr lang="en-US" dirty="0"/>
              <a:t>The more they hate each other, the harder they will work for the</a:t>
            </a:r>
            <a:r>
              <a:rPr lang="en-US" baseline="0" dirty="0"/>
              <a:t> user.</a:t>
            </a:r>
          </a:p>
          <a:p>
            <a:r>
              <a:rPr lang="en-US" baseline="0" dirty="0"/>
              <a:t>More users </a:t>
            </a:r>
            <a:r>
              <a:rPr lang="en-US" baseline="0" dirty="0">
                <a:sym typeface="Wingdings" panose="05000000000000000000" pitchFamily="2" charset="2"/>
              </a:rPr>
              <a:t> more transaction fees, and a higher price of Bitcoin.</a:t>
            </a: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28</a:t>
            </a:fld>
            <a:endParaRPr lang="en-US"/>
          </a:p>
        </p:txBody>
      </p:sp>
    </p:spTree>
    <p:extLst>
      <p:ext uri="{BB962C8B-B14F-4D97-AF65-F5344CB8AC3E}">
        <p14:creationId xmlns:p14="http://schemas.microsoft.com/office/powerpoint/2010/main" val="2975994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br>
              <a:rPr lang="en-US" dirty="0"/>
            </a:br>
            <a:r>
              <a:rPr lang="en-US" dirty="0"/>
              <a:t>That’s right, I’m pro-hate. Because I’m pro-competition.</a:t>
            </a:r>
            <a:br>
              <a:rPr lang="en-US" dirty="0"/>
            </a:br>
            <a:r>
              <a:rPr lang="en-US" dirty="0"/>
              <a:t>The more they hate each other, the harder they will work for the</a:t>
            </a:r>
            <a:r>
              <a:rPr lang="en-US" baseline="0" dirty="0"/>
              <a:t> user.</a:t>
            </a:r>
          </a:p>
          <a:p>
            <a:r>
              <a:rPr lang="en-US" baseline="0" dirty="0"/>
              <a:t>More users </a:t>
            </a:r>
            <a:r>
              <a:rPr lang="en-US" baseline="0" dirty="0">
                <a:sym typeface="Wingdings" panose="05000000000000000000" pitchFamily="2" charset="2"/>
              </a:rPr>
              <a:t> more transaction fees, and a higher price of Bitcoin.</a:t>
            </a: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29</a:t>
            </a:fld>
            <a:endParaRPr lang="en-US"/>
          </a:p>
        </p:txBody>
      </p:sp>
    </p:spTree>
    <p:extLst>
      <p:ext uri="{BB962C8B-B14F-4D97-AF65-F5344CB8AC3E}">
        <p14:creationId xmlns:p14="http://schemas.microsoft.com/office/powerpoint/2010/main" val="4213001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 I have an image for you.</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30</a:t>
            </a:fld>
            <a:endParaRPr lang="en-US"/>
          </a:p>
        </p:txBody>
      </p:sp>
    </p:spTree>
    <p:extLst>
      <p:ext uri="{BB962C8B-B14F-4D97-AF65-F5344CB8AC3E}">
        <p14:creationId xmlns:p14="http://schemas.microsoft.com/office/powerpoint/2010/main" val="179987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 I have an image for you.</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31</a:t>
            </a:fld>
            <a:endParaRPr lang="en-US"/>
          </a:p>
        </p:txBody>
      </p:sp>
    </p:spTree>
    <p:extLst>
      <p:ext uri="{BB962C8B-B14F-4D97-AF65-F5344CB8AC3E}">
        <p14:creationId xmlns:p14="http://schemas.microsoft.com/office/powerpoint/2010/main" val="321626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As</a:t>
            </a:r>
            <a:r>
              <a:rPr lang="en-US" baseline="0" dirty="0"/>
              <a:t> you will see, it doesn’t matter that it’s napkin math because the numbers are favorable to say the least.</a:t>
            </a: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32</a:t>
            </a:fld>
            <a:endParaRPr lang="en-US"/>
          </a:p>
        </p:txBody>
      </p:sp>
    </p:spTree>
    <p:extLst>
      <p:ext uri="{BB962C8B-B14F-4D97-AF65-F5344CB8AC3E}">
        <p14:creationId xmlns:p14="http://schemas.microsoft.com/office/powerpoint/2010/main" val="2475780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 Obviously, zCash I mentioned at the beginning. ZCash has transactions where the sender, receiver, and the amount are all private. So then we Bitcoiners have to put up with comparisons like this. Where someone puts something up and says “Bitcoin vs </a:t>
            </a:r>
            <a:r>
              <a:rPr lang="en-US" dirty="0" err="1"/>
              <a:t>Zcash</a:t>
            </a:r>
            <a:r>
              <a:rPr lang="en-US" dirty="0"/>
              <a:t>”. If we had Bip300, this infographic wouldn’t make any sense at all. In fact all debates about one coin vs another coin would make no sense at all. Which brings me to my related point...</a:t>
            </a:r>
          </a:p>
        </p:txBody>
      </p:sp>
      <p:sp>
        <p:nvSpPr>
          <p:cNvPr id="4" name="Slide Number Placeholder 3"/>
          <p:cNvSpPr>
            <a:spLocks noGrp="1"/>
          </p:cNvSpPr>
          <p:nvPr>
            <p:ph type="sldNum" sz="quarter" idx="5"/>
          </p:nvPr>
        </p:nvSpPr>
        <p:spPr/>
        <p:txBody>
          <a:bodyPr/>
          <a:lstStyle/>
          <a:p>
            <a:fld id="{7C913A21-1C9F-4257-8DBF-286E185605C8}" type="slidenum">
              <a:rPr lang="en-US" smtClean="0"/>
              <a:t>33</a:t>
            </a:fld>
            <a:endParaRPr lang="en-US"/>
          </a:p>
        </p:txBody>
      </p:sp>
    </p:spTree>
    <p:extLst>
      <p:ext uri="{BB962C8B-B14F-4D97-AF65-F5344CB8AC3E}">
        <p14:creationId xmlns:p14="http://schemas.microsoft.com/office/powerpoint/2010/main" val="258116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...there is a darknet market that, in Dec of last year, decided to </a:t>
            </a:r>
            <a:r>
              <a:rPr lang="en-US" i="1" u="sng" dirty="0">
                <a:effectLst/>
                <a:latin typeface="Times New Roman" panose="02020603050405020304" pitchFamily="18" charset="0"/>
              </a:rPr>
              <a:t>only</a:t>
            </a:r>
            <a:r>
              <a:rPr lang="en-US" dirty="0">
                <a:effectLst/>
                <a:latin typeface="Times New Roman" panose="02020603050405020304" pitchFamily="18" charset="0"/>
              </a:rPr>
              <a:t> accept </a:t>
            </a:r>
            <a:r>
              <a:rPr lang="en-US" dirty="0" err="1">
                <a:effectLst/>
                <a:latin typeface="Times New Roman" panose="02020603050405020304" pitchFamily="18" charset="0"/>
              </a:rPr>
              <a:t>Monero</a:t>
            </a:r>
            <a:r>
              <a:rPr lang="en-US" dirty="0">
                <a:effectLst/>
                <a:latin typeface="Times New Roman" panose="02020603050405020304" pitchFamily="18" charset="0"/>
              </a:rPr>
              <a:t>. So that’s kind of a slap to the face. If we had Bip300, then there would be no reason for them to accept </a:t>
            </a:r>
            <a:r>
              <a:rPr lang="en-US" dirty="0" err="1">
                <a:effectLst/>
                <a:latin typeface="Times New Roman" panose="02020603050405020304" pitchFamily="18" charset="0"/>
              </a:rPr>
              <a:t>Monero</a:t>
            </a:r>
            <a:r>
              <a:rPr lang="en-US" dirty="0">
                <a:effectLst/>
                <a:latin typeface="Times New Roman" panose="02020603050405020304" pitchFamily="18" charset="0"/>
              </a:rPr>
              <a:t> at all, let alone </a:t>
            </a:r>
            <a:r>
              <a:rPr lang="en-US" i="1" u="sng" dirty="0">
                <a:effectLst/>
                <a:latin typeface="Times New Roman" panose="02020603050405020304" pitchFamily="18" charset="0"/>
              </a:rPr>
              <a:t>exclusively</a:t>
            </a:r>
            <a:r>
              <a:rPr lang="en-US" dirty="0">
                <a:effectLst/>
                <a:latin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34</a:t>
            </a:fld>
            <a:endParaRPr lang="en-US"/>
          </a:p>
        </p:txBody>
      </p:sp>
    </p:spTree>
    <p:extLst>
      <p:ext uri="{BB962C8B-B14F-4D97-AF65-F5344CB8AC3E}">
        <p14:creationId xmlns:p14="http://schemas.microsoft.com/office/powerpoint/2010/main" val="1701631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err="1">
                <a:effectLst/>
                <a:latin typeface="Times New Roman" panose="02020603050405020304" pitchFamily="18" charset="0"/>
              </a:rPr>
              <a:t>BitDNS</a:t>
            </a:r>
            <a:r>
              <a:rPr lang="en-US" dirty="0">
                <a:effectLst/>
                <a:latin typeface="Times New Roman" panose="02020603050405020304" pitchFamily="18" charset="0"/>
              </a:rPr>
              <a:t> was an idea proposed on </a:t>
            </a:r>
            <a:r>
              <a:rPr lang="en-US" dirty="0" err="1">
                <a:effectLst/>
                <a:latin typeface="Times New Roman" panose="02020603050405020304" pitchFamily="18" charset="0"/>
              </a:rPr>
              <a:t>bitcointalk</a:t>
            </a:r>
            <a:r>
              <a:rPr lang="en-US" dirty="0">
                <a:effectLst/>
                <a:latin typeface="Times New Roman" panose="02020603050405020304" pitchFamily="18" charset="0"/>
              </a:rPr>
              <a:t>, which later became the Altcoin </a:t>
            </a:r>
            <a:r>
              <a:rPr lang="en-US" dirty="0" err="1">
                <a:effectLst/>
                <a:latin typeface="Times New Roman" panose="02020603050405020304" pitchFamily="18" charset="0"/>
              </a:rPr>
              <a:t>Namecoin</a:t>
            </a:r>
            <a:r>
              <a:rPr lang="en-US" dirty="0">
                <a:effectLst/>
                <a:latin typeface="Times New Roman" panose="02020603050405020304" pitchFamily="18" charset="0"/>
              </a:rPr>
              <a:t>. This thread -where it’s proposed- is something that absolutely everyone should look up and read, if they have the time. Lots of cool history here. ... Satoshi invents Merged Mining, he coins the term “side chain”, he writes about how there will be lots of different chains, all back in 2010. It’s really cool.</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Anyway, this concept, “</a:t>
            </a:r>
            <a:r>
              <a:rPr lang="en-US" dirty="0" err="1">
                <a:effectLst/>
                <a:latin typeface="Times New Roman" panose="02020603050405020304" pitchFamily="18" charset="0"/>
              </a:rPr>
              <a:t>BitDNS</a:t>
            </a:r>
            <a:r>
              <a:rPr lang="en-US" dirty="0">
                <a:effectLst/>
                <a:latin typeface="Times New Roman" panose="02020603050405020304" pitchFamily="18" charset="0"/>
              </a:rPr>
              <a:t>” is a weird idea, but I think it has tremendous potential. Again, I don’t have enough time to talk about it. But I did write a big article…</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35</a:t>
            </a:fld>
            <a:endParaRPr lang="en-US"/>
          </a:p>
        </p:txBody>
      </p:sp>
    </p:spTree>
    <p:extLst>
      <p:ext uri="{BB962C8B-B14F-4D97-AF65-F5344CB8AC3E}">
        <p14:creationId xmlns:p14="http://schemas.microsoft.com/office/powerpoint/2010/main" val="3186278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…in </a:t>
            </a:r>
            <a:r>
              <a:rPr lang="en-US" dirty="0" err="1">
                <a:effectLst/>
                <a:latin typeface="Times New Roman" panose="02020603050405020304" pitchFamily="18" charset="0"/>
              </a:rPr>
              <a:t>Feburary</a:t>
            </a:r>
            <a:r>
              <a:rPr lang="en-US" dirty="0">
                <a:effectLst/>
                <a:latin typeface="Times New Roman" panose="02020603050405020304" pitchFamily="18" charset="0"/>
              </a:rPr>
              <a:t> –“</a:t>
            </a:r>
            <a:r>
              <a:rPr lang="en-US" dirty="0" err="1">
                <a:effectLst/>
                <a:latin typeface="Times New Roman" panose="02020603050405020304" pitchFamily="18" charset="0"/>
              </a:rPr>
              <a:t>BitNames</a:t>
            </a:r>
            <a:r>
              <a:rPr lang="en-US" dirty="0">
                <a:effectLst/>
                <a:latin typeface="Times New Roman" panose="02020603050405020304" pitchFamily="18" charset="0"/>
              </a:rPr>
              <a:t>, there’s the </a:t>
            </a:r>
            <a:r>
              <a:rPr lang="en-US" dirty="0" err="1">
                <a:effectLst/>
                <a:latin typeface="Times New Roman" panose="02020603050405020304" pitchFamily="18" charset="0"/>
              </a:rPr>
              <a:t>url</a:t>
            </a:r>
            <a:r>
              <a:rPr lang="en-US" dirty="0">
                <a:effectLst/>
                <a:latin typeface="Times New Roman" panose="02020603050405020304" pitchFamily="18" charset="0"/>
              </a:rPr>
              <a:t>”, and I will now give you a </a:t>
            </a:r>
            <a:r>
              <a:rPr lang="en-US" i="1" u="sng" dirty="0">
                <a:effectLst/>
                <a:latin typeface="Times New Roman" panose="02020603050405020304" pitchFamily="18" charset="0"/>
              </a:rPr>
              <a:t>FEW</a:t>
            </a:r>
            <a:r>
              <a:rPr lang="en-US" dirty="0">
                <a:effectLst/>
                <a:latin typeface="Times New Roman" panose="02020603050405020304" pitchFamily="18" charset="0"/>
              </a:rPr>
              <a:t> of the images from that article. And you can read the article if you are interested.</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36</a:t>
            </a:fld>
            <a:endParaRPr lang="en-US"/>
          </a:p>
        </p:txBody>
      </p:sp>
    </p:spTree>
    <p:extLst>
      <p:ext uri="{BB962C8B-B14F-4D97-AF65-F5344CB8AC3E}">
        <p14:creationId xmlns:p14="http://schemas.microsoft.com/office/powerpoint/2010/main" val="4252089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a:t>
            </a:fld>
            <a:endParaRPr lang="en-US"/>
          </a:p>
        </p:txBody>
      </p:sp>
    </p:spTree>
    <p:extLst>
      <p:ext uri="{BB962C8B-B14F-4D97-AF65-F5344CB8AC3E}">
        <p14:creationId xmlns:p14="http://schemas.microsoft.com/office/powerpoint/2010/main" val="1622956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someone pretending to be Elon Musk, on Twitter…</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37</a:t>
            </a:fld>
            <a:endParaRPr lang="en-US"/>
          </a:p>
        </p:txBody>
      </p:sp>
    </p:spTree>
    <p:extLst>
      <p:ext uri="{BB962C8B-B14F-4D97-AF65-F5344CB8AC3E}">
        <p14:creationId xmlns:p14="http://schemas.microsoft.com/office/powerpoint/2010/main" val="1916594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the Liberty Reserve website </a:t>
            </a:r>
            <a:r>
              <a:rPr lang="en-US" dirty="0" err="1">
                <a:effectLst/>
                <a:latin typeface="Times New Roman" panose="02020603050405020304" pitchFamily="18" charset="0"/>
              </a:rPr>
              <a:t>domain_name</a:t>
            </a:r>
            <a:r>
              <a:rPr lang="en-US" dirty="0">
                <a:effectLst/>
                <a:latin typeface="Times New Roman" panose="02020603050405020304" pitchFamily="18" charset="0"/>
              </a:rPr>
              <a:t> being seized…</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38</a:t>
            </a:fld>
            <a:endParaRPr lang="en-US"/>
          </a:p>
        </p:txBody>
      </p:sp>
    </p:spTree>
    <p:extLst>
      <p:ext uri="{BB962C8B-B14F-4D97-AF65-F5344CB8AC3E}">
        <p14:creationId xmlns:p14="http://schemas.microsoft.com/office/powerpoint/2010/main" val="195382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a guy on YouTube who, in the bottom-right, has to list out all of his screennames ... and they aren’t all identical, his Facebook name is different.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With </a:t>
            </a:r>
            <a:r>
              <a:rPr lang="en-US" dirty="0" err="1">
                <a:effectLst/>
                <a:latin typeface="Times New Roman" panose="02020603050405020304" pitchFamily="18" charset="0"/>
              </a:rPr>
              <a:t>BitDNS</a:t>
            </a:r>
            <a:r>
              <a:rPr lang="en-US" dirty="0">
                <a:effectLst/>
                <a:latin typeface="Times New Roman" panose="02020603050405020304" pitchFamily="18" charset="0"/>
              </a:rPr>
              <a:t> everyone would just have one login, for every service. No one could seize your account, anywhere. And people would always be able to find you.</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39</a:t>
            </a:fld>
            <a:endParaRPr lang="en-US"/>
          </a:p>
        </p:txBody>
      </p:sp>
    </p:spTree>
    <p:extLst>
      <p:ext uri="{BB962C8B-B14F-4D97-AF65-F5344CB8AC3E}">
        <p14:creationId xmlns:p14="http://schemas.microsoft.com/office/powerpoint/2010/main" val="1881997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 Ok lets talk about digital assets, now. Erc20/NFTs. They’re basically digital baseball cards. Except they are unforgeable and indestructible, and unseizable. Anyways, a lot of people have fun collecting things. Most NFTs are on Ethereum, which is really lame. Because we Bitcoiners started all that, with counterparty and colored coins, etc. If we had Bip300, we could have a whole, special ERC20 chain or something. That would domesticate all of this energy in Bitcoin. Instead of having it compete against Bitcoin.</a:t>
            </a:r>
          </a:p>
        </p:txBody>
      </p:sp>
      <p:sp>
        <p:nvSpPr>
          <p:cNvPr id="4" name="Slide Number Placeholder 3"/>
          <p:cNvSpPr>
            <a:spLocks noGrp="1"/>
          </p:cNvSpPr>
          <p:nvPr>
            <p:ph type="sldNum" sz="quarter" idx="5"/>
          </p:nvPr>
        </p:nvSpPr>
        <p:spPr/>
        <p:txBody>
          <a:bodyPr/>
          <a:lstStyle/>
          <a:p>
            <a:fld id="{7C913A21-1C9F-4257-8DBF-286E185605C8}" type="slidenum">
              <a:rPr lang="en-US" smtClean="0"/>
              <a:t>40</a:t>
            </a:fld>
            <a:endParaRPr lang="en-US"/>
          </a:p>
        </p:txBody>
      </p:sp>
    </p:spTree>
    <p:extLst>
      <p:ext uri="{BB962C8B-B14F-4D97-AF65-F5344CB8AC3E}">
        <p14:creationId xmlns:p14="http://schemas.microsoft.com/office/powerpoint/2010/main" val="501972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is one of my other projects, BitcoinHivemind.com, check it out. I designed it to be a sidechain from the very beginning. Here are some screenshots…</a:t>
            </a:r>
          </a:p>
        </p:txBody>
      </p:sp>
      <p:sp>
        <p:nvSpPr>
          <p:cNvPr id="4" name="Slide Number Placeholder 3"/>
          <p:cNvSpPr>
            <a:spLocks noGrp="1"/>
          </p:cNvSpPr>
          <p:nvPr>
            <p:ph type="sldNum" sz="quarter" idx="5"/>
          </p:nvPr>
        </p:nvSpPr>
        <p:spPr/>
        <p:txBody>
          <a:bodyPr/>
          <a:lstStyle/>
          <a:p>
            <a:fld id="{7C913A21-1C9F-4257-8DBF-286E185605C8}" type="slidenum">
              <a:rPr lang="en-US" smtClean="0"/>
              <a:t>41</a:t>
            </a:fld>
            <a:endParaRPr lang="en-US"/>
          </a:p>
        </p:txBody>
      </p:sp>
    </p:spTree>
    <p:extLst>
      <p:ext uri="{BB962C8B-B14F-4D97-AF65-F5344CB8AC3E}">
        <p14:creationId xmlns:p14="http://schemas.microsoft.com/office/powerpoint/2010/main" val="2664326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7C913A21-1C9F-4257-8DBF-286E185605C8}" type="slidenum">
              <a:rPr lang="en-US" smtClean="0"/>
              <a:t>42</a:t>
            </a:fld>
            <a:endParaRPr lang="en-US"/>
          </a:p>
        </p:txBody>
      </p:sp>
    </p:spTree>
    <p:extLst>
      <p:ext uri="{BB962C8B-B14F-4D97-AF65-F5344CB8AC3E}">
        <p14:creationId xmlns:p14="http://schemas.microsoft.com/office/powerpoint/2010/main" val="2727042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 This software can do a lot of things…</a:t>
            </a:r>
          </a:p>
        </p:txBody>
      </p:sp>
      <p:sp>
        <p:nvSpPr>
          <p:cNvPr id="4" name="Slide Number Placeholder 3"/>
          <p:cNvSpPr>
            <a:spLocks noGrp="1"/>
          </p:cNvSpPr>
          <p:nvPr>
            <p:ph type="sldNum" sz="quarter" idx="5"/>
          </p:nvPr>
        </p:nvSpPr>
        <p:spPr/>
        <p:txBody>
          <a:bodyPr/>
          <a:lstStyle/>
          <a:p>
            <a:fld id="{7C913A21-1C9F-4257-8DBF-286E185605C8}" type="slidenum">
              <a:rPr lang="en-US" smtClean="0"/>
              <a:t>43</a:t>
            </a:fld>
            <a:endParaRPr lang="en-US"/>
          </a:p>
        </p:txBody>
      </p:sp>
    </p:spTree>
    <p:extLst>
      <p:ext uri="{BB962C8B-B14F-4D97-AF65-F5344CB8AC3E}">
        <p14:creationId xmlns:p14="http://schemas.microsoft.com/office/powerpoint/2010/main" val="2176134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…but the crowd favorite is ‘Futarchy’ – where there are futures markets for how well certain leaders would perform, if they were in charge. ... This idea is very distressing to bad leaders, [laugh] , because </a:t>
            </a:r>
            <a:r>
              <a:rPr lang="en-US" i="1" u="sng" dirty="0"/>
              <a:t>WE</a:t>
            </a:r>
            <a:r>
              <a:rPr lang="en-US" dirty="0"/>
              <a:t> can learn about exactly how bad </a:t>
            </a:r>
            <a:r>
              <a:rPr lang="en-US" i="1" u="sng" dirty="0"/>
              <a:t>they</a:t>
            </a:r>
            <a:r>
              <a:rPr lang="en-US" dirty="0"/>
              <a:t> are going to be, </a:t>
            </a:r>
            <a:r>
              <a:rPr lang="en-US" i="1" u="sng" dirty="0"/>
              <a:t>before</a:t>
            </a:r>
            <a:r>
              <a:rPr lang="en-US" dirty="0"/>
              <a:t> we cast a vote for anyone. I think that this is one of the most important ideas in the whole world.</a:t>
            </a:r>
          </a:p>
        </p:txBody>
      </p:sp>
      <p:sp>
        <p:nvSpPr>
          <p:cNvPr id="4" name="Slide Number Placeholder 3"/>
          <p:cNvSpPr>
            <a:spLocks noGrp="1"/>
          </p:cNvSpPr>
          <p:nvPr>
            <p:ph type="sldNum" sz="quarter" idx="5"/>
          </p:nvPr>
        </p:nvSpPr>
        <p:spPr/>
        <p:txBody>
          <a:bodyPr/>
          <a:lstStyle/>
          <a:p>
            <a:fld id="{7C913A21-1C9F-4257-8DBF-286E185605C8}" type="slidenum">
              <a:rPr lang="en-US" smtClean="0"/>
              <a:t>44</a:t>
            </a:fld>
            <a:endParaRPr lang="en-US"/>
          </a:p>
        </p:txBody>
      </p:sp>
    </p:spTree>
    <p:extLst>
      <p:ext uri="{BB962C8B-B14F-4D97-AF65-F5344CB8AC3E}">
        <p14:creationId xmlns:p14="http://schemas.microsoft.com/office/powerpoint/2010/main" val="52388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Sia, which is David </a:t>
            </a:r>
            <a:r>
              <a:rPr lang="en-US" dirty="0" err="1">
                <a:effectLst/>
                <a:latin typeface="Times New Roman" panose="02020603050405020304" pitchFamily="18" charset="0"/>
              </a:rPr>
              <a:t>Vorick’s</a:t>
            </a:r>
            <a:r>
              <a:rPr lang="en-US" dirty="0">
                <a:effectLst/>
                <a:latin typeface="Times New Roman" panose="02020603050405020304" pitchFamily="18" charset="0"/>
              </a:rPr>
              <a:t> project (who some of you may know). (Decentralized P2P cloud storage, managed and enforced by the blockchain). So, you have a hard drive at home, a lot of that space you aren’t using. And you also have a </a:t>
            </a:r>
            <a:r>
              <a:rPr lang="en-US" dirty="0" err="1">
                <a:effectLst/>
                <a:latin typeface="Times New Roman" panose="02020603050405020304" pitchFamily="18" charset="0"/>
              </a:rPr>
              <a:t>bandwith</a:t>
            </a:r>
            <a:r>
              <a:rPr lang="en-US" dirty="0">
                <a:effectLst/>
                <a:latin typeface="Times New Roman" panose="02020603050405020304" pitchFamily="18" charset="0"/>
              </a:rPr>
              <a:t> connection at home, most of that </a:t>
            </a:r>
            <a:r>
              <a:rPr lang="en-US" dirty="0" err="1">
                <a:effectLst/>
                <a:latin typeface="Times New Roman" panose="02020603050405020304" pitchFamily="18" charset="0"/>
              </a:rPr>
              <a:t>bandwith</a:t>
            </a:r>
            <a:r>
              <a:rPr lang="en-US" dirty="0">
                <a:effectLst/>
                <a:latin typeface="Times New Roman" panose="02020603050405020304" pitchFamily="18" charset="0"/>
              </a:rPr>
              <a:t> you also aren’t using. With this you rent it out. Sia has been running for 5 years, it’s very decentralized – it would keep running if the dev team quit. He’s got the costs down an order of magnitude below Amazon.</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Using his Altcoin software – you can walk across a border, buy a new a blank computer, type in your 12 word seed phrase, and it will automatically download your entire filesystem (to that computer). It’s really kind of cool.</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Again, I gave this talk in June, 5 months ago. But I looked up the new numbers, yesterday…</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45</a:t>
            </a:fld>
            <a:endParaRPr lang="en-US"/>
          </a:p>
        </p:txBody>
      </p:sp>
    </p:spTree>
    <p:extLst>
      <p:ext uri="{BB962C8B-B14F-4D97-AF65-F5344CB8AC3E}">
        <p14:creationId xmlns:p14="http://schemas.microsoft.com/office/powerpoint/2010/main" val="2735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a:t>
            </a:r>
            <a:r>
              <a:rPr lang="en-US" dirty="0">
                <a:effectLst/>
                <a:latin typeface="Times New Roman" panose="02020603050405020304" pitchFamily="18" charset="0"/>
              </a:rPr>
              <a:t>and here they are. They’re up a lot.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Unfortunately, you don’t often hear about projects like this, because </a:t>
            </a:r>
            <a:r>
              <a:rPr lang="en-US" i="1" u="sng" dirty="0">
                <a:effectLst/>
                <a:latin typeface="Times New Roman" panose="02020603050405020304" pitchFamily="18" charset="0"/>
              </a:rPr>
              <a:t>99+%</a:t>
            </a:r>
            <a:r>
              <a:rPr lang="en-US" i="1" u="none" dirty="0">
                <a:effectLst/>
                <a:latin typeface="Times New Roman" panose="02020603050405020304" pitchFamily="18" charset="0"/>
              </a:rPr>
              <a:t> </a:t>
            </a:r>
            <a:r>
              <a:rPr lang="en-US" dirty="0">
                <a:effectLst/>
                <a:latin typeface="Times New Roman" panose="02020603050405020304" pitchFamily="18" charset="0"/>
              </a:rPr>
              <a:t>of Altcoins are scams, and it drowns out the useful projects. Which is sad. Yet another thing solved by Bip300, since no scammer would make a Bip300 sidechain.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46</a:t>
            </a:fld>
            <a:endParaRPr lang="en-US"/>
          </a:p>
        </p:txBody>
      </p:sp>
    </p:spTree>
    <p:extLst>
      <p:ext uri="{BB962C8B-B14F-4D97-AF65-F5344CB8AC3E}">
        <p14:creationId xmlns:p14="http://schemas.microsoft.com/office/powerpoint/2010/main" val="2648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a:p>
            <a:r>
              <a:rPr lang="en-US" dirty="0"/>
              <a:t>These people all *Lead* a different project. Adam Back leads Blockstream and thus indirectly Liquid. </a:t>
            </a:r>
            <a:r>
              <a:rPr lang="en-US" dirty="0" err="1"/>
              <a:t>Fiatjaf</a:t>
            </a:r>
            <a:r>
              <a:rPr lang="en-US" dirty="0"/>
              <a:t> leads </a:t>
            </a:r>
            <a:r>
              <a:rPr lang="en-US" dirty="0" err="1"/>
              <a:t>nostr</a:t>
            </a:r>
            <a:r>
              <a:rPr lang="en-US" dirty="0"/>
              <a:t>. Rene is one of the leaders of LN.</a:t>
            </a:r>
          </a:p>
          <a:p>
            <a:br>
              <a:rPr lang="en-US" dirty="0"/>
            </a:br>
            <a:r>
              <a:rPr lang="en-US" dirty="0"/>
              <a:t>Yet they all found some nice things to say about my project.</a:t>
            </a:r>
          </a:p>
          <a:p>
            <a:endParaRPr lang="en-US" dirty="0"/>
          </a:p>
          <a:p>
            <a:r>
              <a:rPr lang="en-US" dirty="0"/>
              <a:t>What can I say, kids – real respects real.</a:t>
            </a:r>
          </a:p>
        </p:txBody>
      </p:sp>
      <p:sp>
        <p:nvSpPr>
          <p:cNvPr id="4" name="Slide Number Placeholder 3"/>
          <p:cNvSpPr>
            <a:spLocks noGrp="1"/>
          </p:cNvSpPr>
          <p:nvPr>
            <p:ph type="sldNum" sz="quarter" idx="5"/>
          </p:nvPr>
        </p:nvSpPr>
        <p:spPr/>
        <p:txBody>
          <a:bodyPr/>
          <a:lstStyle/>
          <a:p>
            <a:fld id="{7C913A21-1C9F-4257-8DBF-286E185605C8}" type="slidenum">
              <a:rPr lang="en-US" smtClean="0"/>
              <a:t>10</a:t>
            </a:fld>
            <a:endParaRPr lang="en-US"/>
          </a:p>
        </p:txBody>
      </p:sp>
    </p:spTree>
    <p:extLst>
      <p:ext uri="{BB962C8B-B14F-4D97-AF65-F5344CB8AC3E}">
        <p14:creationId xmlns:p14="http://schemas.microsoft.com/office/powerpoint/2010/main" val="24205926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I will mention that, as an added bonus, if miners upgraded to activate Bips 300+301, then ---theoretically--- that might be the very last time anyone ever needs to upgrade their Bitcoin software again, ever. Which is more convenient, but also more secure as well. ( If you’re worrying about protecting Layer 1. )</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Furthermore, in my opinion, Bip300 is the only practical way of eventually forking the Layer1 Blocksize </a:t>
            </a:r>
            <a:r>
              <a:rPr lang="en-US" i="1" u="sng" dirty="0">
                <a:effectLst/>
                <a:latin typeface="Times New Roman" panose="02020603050405020304" pitchFamily="18" charset="0"/>
              </a:rPr>
              <a:t>down</a:t>
            </a:r>
            <a:r>
              <a:rPr lang="en-US" dirty="0">
                <a:effectLst/>
                <a:latin typeface="Times New Roman" panose="02020603050405020304" pitchFamily="18" charset="0"/>
              </a:rPr>
              <a:t> to 350k, which I know at least some of claim to want. Because this would improve decentralization (as recommended by some experts, including Luke </a:t>
            </a:r>
            <a:r>
              <a:rPr lang="en-US" dirty="0" err="1">
                <a:effectLst/>
                <a:latin typeface="Times New Roman" panose="02020603050405020304" pitchFamily="18" charset="0"/>
              </a:rPr>
              <a:t>Dashjr</a:t>
            </a:r>
            <a:r>
              <a:rPr lang="en-US" dirty="0">
                <a:effectLst/>
                <a:latin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47</a:t>
            </a:fld>
            <a:endParaRPr lang="en-US"/>
          </a:p>
        </p:txBody>
      </p:sp>
    </p:spTree>
    <p:extLst>
      <p:ext uri="{BB962C8B-B14F-4D97-AF65-F5344CB8AC3E}">
        <p14:creationId xmlns:p14="http://schemas.microsoft.com/office/powerpoint/2010/main" val="2139755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 Ok now for those *drawbacks*.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Here they are. The first supposed drawback of Bip300, is that miners can ---with a little bit of setup and technical knowledge and effort on their part, and certainly patience--- miners can remove all the coins from a Bip300 sidechain, and pay those coins, to themselves. Hence it is called the “miners- can-steal” problem. Here you see an evil miner, replacing that one hash I mentioned before with a different hash, and then it eventually pays out (to the miner).</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 second, supposed drawback of Bip300, *sigh* is: if some miners ever have a profitable side- hustle, then maybe some other miners might not be able to have that side hustle. And then they might go out of business; and wouldn’t be able to buy as many Xmas presents for their children.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49</a:t>
            </a:fld>
            <a:endParaRPr lang="en-US"/>
          </a:p>
        </p:txBody>
      </p:sp>
    </p:spTree>
    <p:extLst>
      <p:ext uri="{BB962C8B-B14F-4D97-AF65-F5344CB8AC3E}">
        <p14:creationId xmlns:p14="http://schemas.microsoft.com/office/powerpoint/2010/main" val="3888171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Both of these are so, false, that its hard to know where to begin.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50</a:t>
            </a:fld>
            <a:endParaRPr lang="en-US"/>
          </a:p>
        </p:txBody>
      </p:sp>
    </p:spTree>
    <p:extLst>
      <p:ext uri="{BB962C8B-B14F-4D97-AF65-F5344CB8AC3E}">
        <p14:creationId xmlns:p14="http://schemas.microsoft.com/office/powerpoint/2010/main" val="3891166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Bip300 is designed, to prevent miners from stealing from sidechains. But, it is nonetheless possible. Similarly, – miners “can” (can in quotes **) steal from the LN. In fact its much easier for miners to steal from the LN, since Bip300 has this 6 month timeout period. So, were you worried about miners stealing from the lightning network a moment ago? If so, just cross off this entire left half of the page. I have to stress: this comparison isn’t to knock the LN, I’m saying that the criterion is stupid. 51% hashrate can do a lot of horrible things, but that doesn’t stop us from </a:t>
            </a:r>
            <a:r>
              <a:rPr lang="en-US" i="1" u="sng" dirty="0"/>
              <a:t>allowing users</a:t>
            </a:r>
            <a:r>
              <a:rPr lang="en-US" i="1" u="none" dirty="0"/>
              <a:t> </a:t>
            </a:r>
            <a:r>
              <a:rPr lang="en-US" dirty="0"/>
              <a:t>to opt-in to certain tradeoffs. After all, its Bitcoin not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51</a:t>
            </a:fld>
            <a:endParaRPr lang="en-US"/>
          </a:p>
        </p:txBody>
      </p:sp>
    </p:spTree>
    <p:extLst>
      <p:ext uri="{BB962C8B-B14F-4D97-AF65-F5344CB8AC3E}">
        <p14:creationId xmlns:p14="http://schemas.microsoft.com/office/powerpoint/2010/main" val="38754891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even sillier. I think what I would like to highlight is that the implications are ridiculous. So, if </a:t>
            </a:r>
            <a:r>
              <a:rPr lang="en-US" dirty="0" err="1"/>
              <a:t>BitFury</a:t>
            </a:r>
            <a:r>
              <a:rPr lang="en-US" dirty="0"/>
              <a:t> sold t-shirts on the side, for profit, then </a:t>
            </a:r>
            <a:r>
              <a:rPr lang="en-US" i="1" u="sng" dirty="0"/>
              <a:t>t-shirts = bad for BTC</a:t>
            </a:r>
            <a:r>
              <a:rPr lang="en-US" dirty="0"/>
              <a:t>. They would be as bad for Bitcoin as Bip300 is, anyway. If Michal Saylor altruistically paid miners $0.10 per year, then MS = bad for 9 Bitcoin. Blah blah blah... I think what’s really happening here, is that people are confusing nodes with miners. Miners run nodes, but not the other way around. We want nodes to be as cheap as possible. That is absolutely important; but we don’t want mining to be as cheap as possible. If we wanted that, we could just get rid of all of the upward difficulty adjustments.</a:t>
            </a:r>
            <a:br>
              <a:rPr lang="en-US" dirty="0"/>
            </a:br>
            <a:br>
              <a:rPr lang="en-US" dirty="0"/>
            </a:br>
            <a:r>
              <a:rPr lang="en-US" dirty="0"/>
              <a:t>So I have total contempt for these two supposed drawbacks. In fact both of them are not drawbacks at all…</a:t>
            </a:r>
          </a:p>
        </p:txBody>
      </p:sp>
      <p:sp>
        <p:nvSpPr>
          <p:cNvPr id="4" name="Slide Number Placeholder 3"/>
          <p:cNvSpPr>
            <a:spLocks noGrp="1"/>
          </p:cNvSpPr>
          <p:nvPr>
            <p:ph type="sldNum" sz="quarter" idx="5"/>
          </p:nvPr>
        </p:nvSpPr>
        <p:spPr/>
        <p:txBody>
          <a:bodyPr/>
          <a:lstStyle/>
          <a:p>
            <a:fld id="{7C913A21-1C9F-4257-8DBF-286E185605C8}" type="slidenum">
              <a:rPr lang="en-US" smtClean="0"/>
              <a:t>52</a:t>
            </a:fld>
            <a:endParaRPr lang="en-US"/>
          </a:p>
        </p:txBody>
      </p:sp>
    </p:spTree>
    <p:extLst>
      <p:ext uri="{BB962C8B-B14F-4D97-AF65-F5344CB8AC3E}">
        <p14:creationId xmlns:p14="http://schemas.microsoft.com/office/powerpoint/2010/main" val="34520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one allows for super-reliable oracle and high-quality smart contracts, and the right one is the only thing that is going to keep hashrate security up, in the future. So, they’re not drawbacks at all, in fact they’re both pretty cool; features.</a:t>
            </a:r>
          </a:p>
        </p:txBody>
      </p:sp>
      <p:sp>
        <p:nvSpPr>
          <p:cNvPr id="4" name="Slide Number Placeholder 3"/>
          <p:cNvSpPr>
            <a:spLocks noGrp="1"/>
          </p:cNvSpPr>
          <p:nvPr>
            <p:ph type="sldNum" sz="quarter" idx="5"/>
          </p:nvPr>
        </p:nvSpPr>
        <p:spPr/>
        <p:txBody>
          <a:bodyPr/>
          <a:lstStyle/>
          <a:p>
            <a:fld id="{7C913A21-1C9F-4257-8DBF-286E185605C8}" type="slidenum">
              <a:rPr lang="en-US" smtClean="0"/>
              <a:t>53</a:t>
            </a:fld>
            <a:endParaRPr lang="en-US"/>
          </a:p>
        </p:txBody>
      </p:sp>
    </p:spTree>
    <p:extLst>
      <p:ext uri="{BB962C8B-B14F-4D97-AF65-F5344CB8AC3E}">
        <p14:creationId xmlns:p14="http://schemas.microsoft.com/office/powerpoint/2010/main" val="35606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what should you do? Here is what I suggest: The most important thing is, to learn. The best way to learn, is to actually download the software and use it. Don’t listen to what people say on Twitter. Run the </a:t>
            </a:r>
            <a:r>
              <a:rPr lang="en-US" dirty="0" err="1"/>
              <a:t>testnet</a:t>
            </a:r>
            <a:r>
              <a:rPr lang="en-US" dirty="0"/>
              <a:t> software yourself ... otherwise you know ... </a:t>
            </a:r>
            <a:r>
              <a:rPr lang="en-US" i="1" u="sng" dirty="0"/>
              <a:t>nothing</a:t>
            </a:r>
            <a:r>
              <a:rPr lang="en-US" dirty="0"/>
              <a:t>.</a:t>
            </a:r>
            <a:br>
              <a:rPr lang="en-US" dirty="0"/>
            </a:br>
            <a:br>
              <a:rPr lang="en-US" dirty="0"/>
            </a:br>
            <a:r>
              <a:rPr lang="en-US" dirty="0"/>
              <a:t>Second: the Bitcoin community prides itself on consensus – we don’t make a change, until lots of people agree that they want it. So: help spread the word. So, talk to your friends or whatever.</a:t>
            </a:r>
            <a:br>
              <a:rPr lang="en-US" dirty="0"/>
            </a:br>
            <a:br>
              <a:rPr lang="en-US" dirty="0"/>
            </a:br>
            <a:r>
              <a:rPr lang="en-US" dirty="0"/>
              <a:t>Finally, maybe (?) this might help – Change the way you view Altcoins. They aren’t rivals, that are inherently evil; they’re a place where technology is previewed, before it is copied into BTC.</a:t>
            </a:r>
          </a:p>
        </p:txBody>
      </p:sp>
      <p:sp>
        <p:nvSpPr>
          <p:cNvPr id="4" name="Slide Number Placeholder 3"/>
          <p:cNvSpPr>
            <a:spLocks noGrp="1"/>
          </p:cNvSpPr>
          <p:nvPr>
            <p:ph type="sldNum" sz="quarter" idx="5"/>
          </p:nvPr>
        </p:nvSpPr>
        <p:spPr/>
        <p:txBody>
          <a:bodyPr/>
          <a:lstStyle/>
          <a:p>
            <a:fld id="{7C913A21-1C9F-4257-8DBF-286E185605C8}" type="slidenum">
              <a:rPr lang="en-US" smtClean="0"/>
              <a:t>54</a:t>
            </a:fld>
            <a:endParaRPr lang="en-US"/>
          </a:p>
        </p:txBody>
      </p:sp>
    </p:spTree>
    <p:extLst>
      <p:ext uri="{BB962C8B-B14F-4D97-AF65-F5344CB8AC3E}">
        <p14:creationId xmlns:p14="http://schemas.microsoft.com/office/powerpoint/2010/main" val="343470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 that’s the talk, thank you!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55</a:t>
            </a:fld>
            <a:endParaRPr lang="en-US"/>
          </a:p>
        </p:txBody>
      </p:sp>
    </p:spTree>
    <p:extLst>
      <p:ext uri="{BB962C8B-B14F-4D97-AF65-F5344CB8AC3E}">
        <p14:creationId xmlns:p14="http://schemas.microsoft.com/office/powerpoint/2010/main" val="288158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a:p>
            <a:r>
              <a:rPr lang="en-US" dirty="0"/>
              <a:t>These people all *Lead* a different project. Adam Back leads Blockstream and thus indirectly Liquid. </a:t>
            </a:r>
            <a:r>
              <a:rPr lang="en-US" dirty="0" err="1"/>
              <a:t>Fiatjaf</a:t>
            </a:r>
            <a:r>
              <a:rPr lang="en-US" dirty="0"/>
              <a:t> leads </a:t>
            </a:r>
            <a:r>
              <a:rPr lang="en-US" dirty="0" err="1"/>
              <a:t>nostr</a:t>
            </a:r>
            <a:r>
              <a:rPr lang="en-US" dirty="0"/>
              <a:t>. Rene is one of the leaders of LN.</a:t>
            </a:r>
          </a:p>
          <a:p>
            <a:br>
              <a:rPr lang="en-US" dirty="0"/>
            </a:br>
            <a:r>
              <a:rPr lang="en-US" dirty="0"/>
              <a:t>Yet they all found some nice things to say about my project.</a:t>
            </a:r>
          </a:p>
          <a:p>
            <a:endParaRPr lang="en-US" dirty="0"/>
          </a:p>
          <a:p>
            <a:r>
              <a:rPr lang="en-US" dirty="0"/>
              <a:t>What can I say, kids – real respects real.</a:t>
            </a:r>
          </a:p>
        </p:txBody>
      </p:sp>
      <p:sp>
        <p:nvSpPr>
          <p:cNvPr id="4" name="Slide Number Placeholder 3"/>
          <p:cNvSpPr>
            <a:spLocks noGrp="1"/>
          </p:cNvSpPr>
          <p:nvPr>
            <p:ph type="sldNum" sz="quarter" idx="5"/>
          </p:nvPr>
        </p:nvSpPr>
        <p:spPr/>
        <p:txBody>
          <a:bodyPr/>
          <a:lstStyle/>
          <a:p>
            <a:fld id="{7C913A21-1C9F-4257-8DBF-286E185605C8}" type="slidenum">
              <a:rPr lang="en-US" smtClean="0"/>
              <a:t>11</a:t>
            </a:fld>
            <a:endParaRPr lang="en-US"/>
          </a:p>
        </p:txBody>
      </p:sp>
    </p:spTree>
    <p:extLst>
      <p:ext uri="{BB962C8B-B14F-4D97-AF65-F5344CB8AC3E}">
        <p14:creationId xmlns:p14="http://schemas.microsoft.com/office/powerpoint/2010/main" val="283736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Bip300 proposes these new layer2s, that some call “sidechains”. Sidechains are a response to the threat of Altcoins, but they’re also a response to the desire of </a:t>
            </a:r>
            <a:r>
              <a:rPr lang="en-US" dirty="0" err="1">
                <a:effectLst/>
                <a:latin typeface="Times New Roman" panose="02020603050405020304" pitchFamily="18" charset="0"/>
              </a:rPr>
              <a:t>Bitcoiners</a:t>
            </a:r>
            <a:r>
              <a:rPr lang="en-US" dirty="0">
                <a:effectLst/>
                <a:latin typeface="Times New Roman" panose="02020603050405020304" pitchFamily="18" charset="0"/>
              </a:rPr>
              <a:t> for creativity, and innovation – -- you know: the desire to try new things without asking for anyone’s permission. How can we let everyone try the ideas that they like? And how do I keep other people’s bad ideas away from me? So here you see we have the world of Altcoins on the left, but then, the revenge of Bip300 on the right. We have copied Ethereum and Monero into our own projects that respect the 21M coin limit of BTC. No inflation.</a:t>
            </a:r>
            <a:endParaRPr lang="en-US" dirty="0"/>
          </a:p>
        </p:txBody>
      </p:sp>
      <p:sp>
        <p:nvSpPr>
          <p:cNvPr id="4" name="Slide Number Placeholder 3"/>
          <p:cNvSpPr>
            <a:spLocks noGrp="1"/>
          </p:cNvSpPr>
          <p:nvPr>
            <p:ph type="sldNum" sz="quarter" idx="5"/>
          </p:nvPr>
        </p:nvSpPr>
        <p:spPr/>
        <p:txBody>
          <a:bodyPr/>
          <a:lstStyle/>
          <a:p>
            <a:fld id="{691ECCDF-BBC6-4A2B-A471-91DC0E761C7F}" type="slidenum">
              <a:rPr lang="en-US" smtClean="0"/>
              <a:t>12</a:t>
            </a:fld>
            <a:endParaRPr lang="en-US"/>
          </a:p>
        </p:txBody>
      </p:sp>
    </p:spTree>
    <p:extLst>
      <p:ext uri="{BB962C8B-B14F-4D97-AF65-F5344CB8AC3E}">
        <p14:creationId xmlns:p14="http://schemas.microsoft.com/office/powerpoint/2010/main" val="3837090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6</a:t>
            </a:r>
          </a:p>
        </p:txBody>
      </p:sp>
      <p:sp>
        <p:nvSpPr>
          <p:cNvPr id="4" name="Slide Number Placeholder 3"/>
          <p:cNvSpPr>
            <a:spLocks noGrp="1"/>
          </p:cNvSpPr>
          <p:nvPr>
            <p:ph type="sldNum" sz="quarter" idx="5"/>
          </p:nvPr>
        </p:nvSpPr>
        <p:spPr/>
        <p:txBody>
          <a:bodyPr/>
          <a:lstStyle/>
          <a:p>
            <a:fld id="{691ECCDF-BBC6-4A2B-A471-91DC0E761C7F}" type="slidenum">
              <a:rPr lang="en-US" smtClean="0"/>
              <a:t>13</a:t>
            </a:fld>
            <a:endParaRPr lang="en-US"/>
          </a:p>
        </p:txBody>
      </p:sp>
    </p:spTree>
    <p:extLst>
      <p:ext uri="{BB962C8B-B14F-4D97-AF65-F5344CB8AC3E}">
        <p14:creationId xmlns:p14="http://schemas.microsoft.com/office/powerpoint/2010/main" val="1986602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Bip300 proposes these new layer2s, that some call “sidechains”. Sidechains are a response to the threat of Altcoins, but they’re also a response to the desire of Bitcoiners for creativity, and innovation – -- you know: the desire to try new things without asking for anyone’s permission. How can we let everyone try the ideas that they like? And how do I keep other people’s bad ideas away from me? So here you see we have the world of Altcoins on the left, but then, the revenge of Bip300 on the right. We have copied Ethereum and </a:t>
            </a:r>
            <a:r>
              <a:rPr lang="en-US" dirty="0" err="1">
                <a:effectLst/>
                <a:latin typeface="Times New Roman" panose="02020603050405020304" pitchFamily="18" charset="0"/>
              </a:rPr>
              <a:t>Monero</a:t>
            </a:r>
            <a:r>
              <a:rPr lang="en-US" dirty="0">
                <a:effectLst/>
                <a:latin typeface="Times New Roman" panose="02020603050405020304" pitchFamily="18" charset="0"/>
              </a:rPr>
              <a:t> into our own projects that respect the 21M coin limit of BTC. No inflation.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15</a:t>
            </a:fld>
            <a:endParaRPr lang="en-US"/>
          </a:p>
        </p:txBody>
      </p:sp>
    </p:spTree>
    <p:extLst>
      <p:ext uri="{BB962C8B-B14F-4D97-AF65-F5344CB8AC3E}">
        <p14:creationId xmlns:p14="http://schemas.microsoft.com/office/powerpoint/2010/main" val="1589689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Ideally, with Bip300, if some annoying person asks “Sure Bitcoin seems great, but can it do .... </a:t>
            </a:r>
            <a:r>
              <a:rPr lang="en-US" dirty="0" err="1"/>
              <a:t>smart_contracts</a:t>
            </a:r>
            <a:r>
              <a:rPr lang="en-US" dirty="0"/>
              <a:t>, </a:t>
            </a:r>
            <a:r>
              <a:rPr lang="en-US" dirty="0" err="1"/>
              <a:t>DeFI</a:t>
            </a:r>
            <a:r>
              <a:rPr lang="en-US" dirty="0"/>
              <a:t>, zk-snarks, blah blah, you just say “Yes, Bitcoin can do that – see Bip300”.</a:t>
            </a:r>
          </a:p>
        </p:txBody>
      </p:sp>
      <p:sp>
        <p:nvSpPr>
          <p:cNvPr id="4" name="Slide Number Placeholder 3"/>
          <p:cNvSpPr>
            <a:spLocks noGrp="1"/>
          </p:cNvSpPr>
          <p:nvPr>
            <p:ph type="sldNum" sz="quarter" idx="5"/>
          </p:nvPr>
        </p:nvSpPr>
        <p:spPr/>
        <p:txBody>
          <a:bodyPr/>
          <a:lstStyle/>
          <a:p>
            <a:fld id="{7C913A21-1C9F-4257-8DBF-286E185605C8}" type="slidenum">
              <a:rPr lang="en-US" smtClean="0"/>
              <a:t>16</a:t>
            </a:fld>
            <a:endParaRPr lang="en-US"/>
          </a:p>
        </p:txBody>
      </p:sp>
    </p:spTree>
    <p:extLst>
      <p:ext uri="{BB962C8B-B14F-4D97-AF65-F5344CB8AC3E}">
        <p14:creationId xmlns:p14="http://schemas.microsoft.com/office/powerpoint/2010/main" val="3637618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A403-F055-4A80-9604-4C399A2A22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A4E94-869A-4FC9-AE49-E8265D7C53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4">
            <a:extLst>
              <a:ext uri="{FF2B5EF4-FFF2-40B4-BE49-F238E27FC236}">
                <a16:creationId xmlns:a16="http://schemas.microsoft.com/office/drawing/2014/main" id="{18434A2D-CEAB-42A0-99C1-05A134C3D0BF}"/>
              </a:ext>
            </a:extLst>
          </p:cNvPr>
          <p:cNvSpPr>
            <a:spLocks noGrp="1"/>
          </p:cNvSpPr>
          <p:nvPr>
            <p:ph type="ftr" sz="quarter" idx="11"/>
          </p:nvPr>
        </p:nvSpPr>
        <p:spPr>
          <a:xfrm>
            <a:off x="154379"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www.bip300.info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4" name="Slide Number Placeholder 5">
            <a:extLst>
              <a:ext uri="{FF2B5EF4-FFF2-40B4-BE49-F238E27FC236}">
                <a16:creationId xmlns:a16="http://schemas.microsoft.com/office/drawing/2014/main" id="{46E5AE1C-F21E-4AD0-8FD8-59838F217094}"/>
              </a:ext>
            </a:extLst>
          </p:cNvPr>
          <p:cNvSpPr>
            <a:spLocks noGrp="1"/>
          </p:cNvSpPr>
          <p:nvPr>
            <p:ph type="sldNum" sz="quarter" idx="12"/>
          </p:nvPr>
        </p:nvSpPr>
        <p:spPr>
          <a:xfrm>
            <a:off x="11714352" y="6457950"/>
            <a:ext cx="436756" cy="365125"/>
          </a:xfrm>
        </p:spPr>
        <p:txBody>
          <a:bodyPr/>
          <a:lstStyle/>
          <a:p>
            <a:fld id="{64A73B7B-B545-4723-8D44-5CC401310D8B}" type="slidenum">
              <a:rPr lang="en-US" smtClean="0"/>
              <a:t>‹#›</a:t>
            </a:fld>
            <a:endParaRPr lang="en-US" dirty="0"/>
          </a:p>
        </p:txBody>
      </p:sp>
    </p:spTree>
    <p:extLst>
      <p:ext uri="{BB962C8B-B14F-4D97-AF65-F5344CB8AC3E}">
        <p14:creationId xmlns:p14="http://schemas.microsoft.com/office/powerpoint/2010/main" val="405383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062A-693C-4E50-95B2-3EB342769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23B37-237A-446D-BB60-3A8DBCB3E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0FCF2-1513-4CCE-BFCB-38FAC75C3445}"/>
              </a:ext>
            </a:extLst>
          </p:cNvPr>
          <p:cNvSpPr>
            <a:spLocks noGrp="1"/>
          </p:cNvSpPr>
          <p:nvPr>
            <p:ph type="dt" sz="half" idx="10"/>
          </p:nvPr>
        </p:nvSpPr>
        <p:spPr/>
        <p:txBody>
          <a:bodyPr/>
          <a:lstStyle/>
          <a:p>
            <a:fld id="{21AB0825-84A4-4060-A5F2-FB2C94504857}" type="datetime1">
              <a:rPr lang="en-US" smtClean="0"/>
              <a:t>7/25/2024</a:t>
            </a:fld>
            <a:endParaRPr lang="en-US"/>
          </a:p>
        </p:txBody>
      </p:sp>
      <p:sp>
        <p:nvSpPr>
          <p:cNvPr id="5" name="Footer Placeholder 4">
            <a:extLst>
              <a:ext uri="{FF2B5EF4-FFF2-40B4-BE49-F238E27FC236}">
                <a16:creationId xmlns:a16="http://schemas.microsoft.com/office/drawing/2014/main" id="{69534CEF-58FB-449A-A37D-36D8ED9DB161}"/>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33DEBDB6-6553-4060-B32B-035477CEC5B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97176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AC25E-9025-4FEB-898F-AA7CC6EC1E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09CF1-9E4F-42BA-9B67-A09A3A37A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3DD14-9FBB-4BC6-AB8E-D91FED402695}"/>
              </a:ext>
            </a:extLst>
          </p:cNvPr>
          <p:cNvSpPr>
            <a:spLocks noGrp="1"/>
          </p:cNvSpPr>
          <p:nvPr>
            <p:ph type="dt" sz="half" idx="10"/>
          </p:nvPr>
        </p:nvSpPr>
        <p:spPr/>
        <p:txBody>
          <a:bodyPr/>
          <a:lstStyle/>
          <a:p>
            <a:fld id="{2022E6D6-CACF-4F28-9150-5EE6870543FE}" type="datetime1">
              <a:rPr lang="en-US" smtClean="0"/>
              <a:t>7/25/2024</a:t>
            </a:fld>
            <a:endParaRPr lang="en-US"/>
          </a:p>
        </p:txBody>
      </p:sp>
      <p:sp>
        <p:nvSpPr>
          <p:cNvPr id="5" name="Footer Placeholder 4">
            <a:extLst>
              <a:ext uri="{FF2B5EF4-FFF2-40B4-BE49-F238E27FC236}">
                <a16:creationId xmlns:a16="http://schemas.microsoft.com/office/drawing/2014/main" id="{C1152582-1D96-4693-AD57-2D6D396B2449}"/>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E47D81C3-3046-4EC2-8A11-96EB9BF6B6D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50903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prstGeom prst="rect">
            <a:avLst/>
          </a:prstGeom>
        </p:spPr>
        <p:txBody>
          <a:bodyPr/>
          <a:lstStyle/>
          <a:p>
            <a:r>
              <a:rPr lang="en-CA" dirty="0"/>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48800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DDD0-78EF-4A42-95DD-6DA2531E474C}"/>
              </a:ext>
            </a:extLst>
          </p:cNvPr>
          <p:cNvSpPr>
            <a:spLocks noGrp="1"/>
          </p:cNvSpPr>
          <p:nvPr>
            <p:ph type="title"/>
          </p:nvPr>
        </p:nvSpPr>
        <p:spPr>
          <a:xfrm>
            <a:off x="838200" y="200025"/>
            <a:ext cx="10515600" cy="76517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6963D3-0E09-4933-B627-402C3FF24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CAD7641-AF5D-4AFE-A8C1-D1C4BB88A6CF}"/>
              </a:ext>
            </a:extLst>
          </p:cNvPr>
          <p:cNvSpPr>
            <a:spLocks noGrp="1"/>
          </p:cNvSpPr>
          <p:nvPr>
            <p:ph type="sldNum" sz="quarter" idx="12"/>
          </p:nvPr>
        </p:nvSpPr>
        <p:spPr>
          <a:xfrm>
            <a:off x="11676252" y="6432550"/>
            <a:ext cx="436756" cy="365125"/>
          </a:xfrm>
        </p:spPr>
        <p:txBody>
          <a:bodyPr/>
          <a:lstStyle/>
          <a:p>
            <a:fld id="{64A73B7B-B545-4723-8D44-5CC401310D8B}" type="slidenum">
              <a:rPr lang="en-US" smtClean="0"/>
              <a:t>‹#›</a:t>
            </a:fld>
            <a:endParaRPr lang="en-US" dirty="0"/>
          </a:p>
        </p:txBody>
      </p:sp>
      <p:sp>
        <p:nvSpPr>
          <p:cNvPr id="12" name="Footer Placeholder 4">
            <a:extLst>
              <a:ext uri="{FF2B5EF4-FFF2-40B4-BE49-F238E27FC236}">
                <a16:creationId xmlns:a16="http://schemas.microsoft.com/office/drawing/2014/main" id="{F8FC7810-EDF6-4CA6-9BDA-1E11CFE4E4CD}"/>
              </a:ext>
            </a:extLst>
          </p:cNvPr>
          <p:cNvSpPr>
            <a:spLocks noGrp="1"/>
          </p:cNvSpPr>
          <p:nvPr>
            <p:ph type="ftr" sz="quarter" idx="11"/>
          </p:nvPr>
        </p:nvSpPr>
        <p:spPr>
          <a:xfrm>
            <a:off x="206138"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34379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07C9-55A0-4D31-BAB6-6AD0D1C6F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8EF90-16B2-4C15-9D3E-88261768C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E515D-1142-4945-9C38-CC848295D925}"/>
              </a:ext>
            </a:extLst>
          </p:cNvPr>
          <p:cNvSpPr>
            <a:spLocks noGrp="1"/>
          </p:cNvSpPr>
          <p:nvPr>
            <p:ph type="dt" sz="half" idx="10"/>
          </p:nvPr>
        </p:nvSpPr>
        <p:spPr/>
        <p:txBody>
          <a:bodyPr/>
          <a:lstStyle/>
          <a:p>
            <a:fld id="{8A86FAE9-7DEF-4AB0-AFF8-ED72CF978E5C}" type="datetime1">
              <a:rPr lang="en-US" smtClean="0"/>
              <a:t>7/25/2024</a:t>
            </a:fld>
            <a:endParaRPr lang="en-US"/>
          </a:p>
        </p:txBody>
      </p:sp>
      <p:sp>
        <p:nvSpPr>
          <p:cNvPr id="5" name="Footer Placeholder 4">
            <a:extLst>
              <a:ext uri="{FF2B5EF4-FFF2-40B4-BE49-F238E27FC236}">
                <a16:creationId xmlns:a16="http://schemas.microsoft.com/office/drawing/2014/main" id="{3523380F-1EC2-427D-9C37-4006784AA3BE}"/>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1B5DCC02-34C6-421A-84AD-FFBC24D2E27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36369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717B-13C5-4F6D-9FEC-108C6B151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9BF34-1FAC-49AC-9790-3E894C5BB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BF86-E401-412D-A4C2-F579C9198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94AAF-B671-4DBA-AC6C-04B694AFDAD8}"/>
              </a:ext>
            </a:extLst>
          </p:cNvPr>
          <p:cNvSpPr>
            <a:spLocks noGrp="1"/>
          </p:cNvSpPr>
          <p:nvPr>
            <p:ph type="dt" sz="half" idx="10"/>
          </p:nvPr>
        </p:nvSpPr>
        <p:spPr/>
        <p:txBody>
          <a:bodyPr/>
          <a:lstStyle/>
          <a:p>
            <a:fld id="{960414C6-6EDA-42D1-AC36-B42662BC42E0}" type="datetime1">
              <a:rPr lang="en-US" smtClean="0"/>
              <a:t>7/25/2024</a:t>
            </a:fld>
            <a:endParaRPr lang="en-US"/>
          </a:p>
        </p:txBody>
      </p:sp>
      <p:sp>
        <p:nvSpPr>
          <p:cNvPr id="6" name="Footer Placeholder 5">
            <a:extLst>
              <a:ext uri="{FF2B5EF4-FFF2-40B4-BE49-F238E27FC236}">
                <a16:creationId xmlns:a16="http://schemas.microsoft.com/office/drawing/2014/main" id="{B1391FFA-3FD8-4A45-8B1B-358410962228}"/>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9BCC2ED-D23B-4F9A-9BB8-325CC3498632}"/>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18991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067E-A29C-4C89-899E-428BDF958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8CEEC-1D1E-470B-B8ED-E14337529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B2F8E-7BEB-4DE8-9058-F4CD281C9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3A3C1C-0372-41B7-B353-645AEB36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AC2B6-BCF6-4031-B98A-C1A1B3674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C1589-4DC9-475B-95C7-7BDF0409AE8D}"/>
              </a:ext>
            </a:extLst>
          </p:cNvPr>
          <p:cNvSpPr>
            <a:spLocks noGrp="1"/>
          </p:cNvSpPr>
          <p:nvPr>
            <p:ph type="dt" sz="half" idx="10"/>
          </p:nvPr>
        </p:nvSpPr>
        <p:spPr/>
        <p:txBody>
          <a:bodyPr/>
          <a:lstStyle/>
          <a:p>
            <a:fld id="{AC38A5A5-A04D-4B3F-BB6D-4A58E6168C05}" type="datetime1">
              <a:rPr lang="en-US" smtClean="0"/>
              <a:t>7/25/2024</a:t>
            </a:fld>
            <a:endParaRPr lang="en-US"/>
          </a:p>
        </p:txBody>
      </p:sp>
      <p:sp>
        <p:nvSpPr>
          <p:cNvPr id="8" name="Footer Placeholder 7">
            <a:extLst>
              <a:ext uri="{FF2B5EF4-FFF2-40B4-BE49-F238E27FC236}">
                <a16:creationId xmlns:a16="http://schemas.microsoft.com/office/drawing/2014/main" id="{8C541F0B-B8AF-4D54-9642-E9ABDAA19523}"/>
              </a:ext>
            </a:extLst>
          </p:cNvPr>
          <p:cNvSpPr>
            <a:spLocks noGrp="1"/>
          </p:cNvSpPr>
          <p:nvPr>
            <p:ph type="ftr" sz="quarter" idx="11"/>
          </p:nvPr>
        </p:nvSpPr>
        <p:spPr/>
        <p:txBody>
          <a:bodyPr/>
          <a:lstStyle/>
          <a:p>
            <a:r>
              <a:rPr lang="en-US"/>
              <a:t>@truthcoin     _________   www.bip300.info     ________     t.me/DcInsiders</a:t>
            </a:r>
          </a:p>
        </p:txBody>
      </p:sp>
      <p:sp>
        <p:nvSpPr>
          <p:cNvPr id="9" name="Slide Number Placeholder 8">
            <a:extLst>
              <a:ext uri="{FF2B5EF4-FFF2-40B4-BE49-F238E27FC236}">
                <a16:creationId xmlns:a16="http://schemas.microsoft.com/office/drawing/2014/main" id="{CA1A924B-E711-42D3-A714-03B236D9A78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00217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7FA7-299F-412A-AEFC-C3A59A671E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ECF64-7EE0-4863-8D80-F3B9BA2A1CAE}"/>
              </a:ext>
            </a:extLst>
          </p:cNvPr>
          <p:cNvSpPr>
            <a:spLocks noGrp="1"/>
          </p:cNvSpPr>
          <p:nvPr>
            <p:ph type="dt" sz="half" idx="10"/>
          </p:nvPr>
        </p:nvSpPr>
        <p:spPr/>
        <p:txBody>
          <a:bodyPr/>
          <a:lstStyle/>
          <a:p>
            <a:fld id="{C08D74BE-D23B-4554-9B37-F01B8FE6BD22}" type="datetime1">
              <a:rPr lang="en-US" smtClean="0"/>
              <a:t>7/25/2024</a:t>
            </a:fld>
            <a:endParaRPr lang="en-US"/>
          </a:p>
        </p:txBody>
      </p:sp>
      <p:sp>
        <p:nvSpPr>
          <p:cNvPr id="4" name="Footer Placeholder 3">
            <a:extLst>
              <a:ext uri="{FF2B5EF4-FFF2-40B4-BE49-F238E27FC236}">
                <a16:creationId xmlns:a16="http://schemas.microsoft.com/office/drawing/2014/main" id="{2DD07765-1D45-4E83-AA9B-FF7686FF8042}"/>
              </a:ext>
            </a:extLst>
          </p:cNvPr>
          <p:cNvSpPr>
            <a:spLocks noGrp="1"/>
          </p:cNvSpPr>
          <p:nvPr>
            <p:ph type="ftr" sz="quarter" idx="11"/>
          </p:nvPr>
        </p:nvSpPr>
        <p:spPr/>
        <p:txBody>
          <a:bodyPr/>
          <a:lstStyle/>
          <a:p>
            <a:r>
              <a:rPr lang="en-US"/>
              <a:t>@truthcoin     _________   www.bip300.info     ________     t.me/DcInsiders</a:t>
            </a:r>
          </a:p>
        </p:txBody>
      </p:sp>
      <p:sp>
        <p:nvSpPr>
          <p:cNvPr id="5" name="Slide Number Placeholder 4">
            <a:extLst>
              <a:ext uri="{FF2B5EF4-FFF2-40B4-BE49-F238E27FC236}">
                <a16:creationId xmlns:a16="http://schemas.microsoft.com/office/drawing/2014/main" id="{1E112EA5-3F11-4DDC-98A1-915577DB7BB0}"/>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60128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53F51-082B-4E7F-AFCD-439937BAC6DC}"/>
              </a:ext>
            </a:extLst>
          </p:cNvPr>
          <p:cNvSpPr>
            <a:spLocks noGrp="1"/>
          </p:cNvSpPr>
          <p:nvPr>
            <p:ph type="dt" sz="half" idx="10"/>
          </p:nvPr>
        </p:nvSpPr>
        <p:spPr/>
        <p:txBody>
          <a:bodyPr/>
          <a:lstStyle/>
          <a:p>
            <a:fld id="{A5752131-EA7D-448B-9185-FB397FA5349D}" type="datetime1">
              <a:rPr lang="en-US" smtClean="0"/>
              <a:t>7/25/2024</a:t>
            </a:fld>
            <a:endParaRPr lang="en-US"/>
          </a:p>
        </p:txBody>
      </p:sp>
      <p:sp>
        <p:nvSpPr>
          <p:cNvPr id="3" name="Footer Placeholder 2">
            <a:extLst>
              <a:ext uri="{FF2B5EF4-FFF2-40B4-BE49-F238E27FC236}">
                <a16:creationId xmlns:a16="http://schemas.microsoft.com/office/drawing/2014/main" id="{A8FFA627-7885-4A58-917F-373F31F0C327}"/>
              </a:ext>
            </a:extLst>
          </p:cNvPr>
          <p:cNvSpPr>
            <a:spLocks noGrp="1"/>
          </p:cNvSpPr>
          <p:nvPr>
            <p:ph type="ftr" sz="quarter" idx="11"/>
          </p:nvPr>
        </p:nvSpPr>
        <p:spPr/>
        <p:txBody>
          <a:bodyPr/>
          <a:lstStyle/>
          <a:p>
            <a:r>
              <a:rPr lang="en-US"/>
              <a:t>@truthcoin     _________   www.bip300.info     ________     t.me/DcInsiders</a:t>
            </a:r>
          </a:p>
        </p:txBody>
      </p:sp>
      <p:sp>
        <p:nvSpPr>
          <p:cNvPr id="4" name="Slide Number Placeholder 3">
            <a:extLst>
              <a:ext uri="{FF2B5EF4-FFF2-40B4-BE49-F238E27FC236}">
                <a16:creationId xmlns:a16="http://schemas.microsoft.com/office/drawing/2014/main" id="{34BF0990-373D-48B0-B4B3-BF5EBCBC131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38634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C78-2C84-4E1F-BFA6-A30164BD3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EE340-3E4F-43F4-83CA-CDE4F7D0F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A89FF8-A9AD-41D1-856C-3D512ECC9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754B0-4ABC-451E-9ED2-F3196C9C2A0F}"/>
              </a:ext>
            </a:extLst>
          </p:cNvPr>
          <p:cNvSpPr>
            <a:spLocks noGrp="1"/>
          </p:cNvSpPr>
          <p:nvPr>
            <p:ph type="dt" sz="half" idx="10"/>
          </p:nvPr>
        </p:nvSpPr>
        <p:spPr/>
        <p:txBody>
          <a:bodyPr/>
          <a:lstStyle/>
          <a:p>
            <a:fld id="{29D4C6CE-71E8-4881-82E5-E63D31B2653A}" type="datetime1">
              <a:rPr lang="en-US" smtClean="0"/>
              <a:t>7/25/2024</a:t>
            </a:fld>
            <a:endParaRPr lang="en-US"/>
          </a:p>
        </p:txBody>
      </p:sp>
      <p:sp>
        <p:nvSpPr>
          <p:cNvPr id="6" name="Footer Placeholder 5">
            <a:extLst>
              <a:ext uri="{FF2B5EF4-FFF2-40B4-BE49-F238E27FC236}">
                <a16:creationId xmlns:a16="http://schemas.microsoft.com/office/drawing/2014/main" id="{7CEACCC0-565D-419B-990A-28739B82DD40}"/>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0C8E5280-69B4-4E90-97B8-D9AD44812CDE}"/>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78395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F2AF-8C94-49BF-995B-03A57840C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2C42C-0A96-4790-B2DD-061709998E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13A0-A7FD-488A-BD45-81B9EA4CD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8E7C7-C30F-4C3E-8243-A6C4D6E27581}"/>
              </a:ext>
            </a:extLst>
          </p:cNvPr>
          <p:cNvSpPr>
            <a:spLocks noGrp="1"/>
          </p:cNvSpPr>
          <p:nvPr>
            <p:ph type="dt" sz="half" idx="10"/>
          </p:nvPr>
        </p:nvSpPr>
        <p:spPr/>
        <p:txBody>
          <a:bodyPr/>
          <a:lstStyle/>
          <a:p>
            <a:fld id="{FCB0343B-65A7-4418-AC9A-CC5DB4905712}" type="datetime1">
              <a:rPr lang="en-US" smtClean="0"/>
              <a:t>7/25/2024</a:t>
            </a:fld>
            <a:endParaRPr lang="en-US"/>
          </a:p>
        </p:txBody>
      </p:sp>
      <p:sp>
        <p:nvSpPr>
          <p:cNvPr id="6" name="Footer Placeholder 5">
            <a:extLst>
              <a:ext uri="{FF2B5EF4-FFF2-40B4-BE49-F238E27FC236}">
                <a16:creationId xmlns:a16="http://schemas.microsoft.com/office/drawing/2014/main" id="{86C0E137-EABF-4404-A692-C25DB4B91D56}"/>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452AF1B-C072-4F25-8306-847E4982F30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532168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0BEA8-540F-4268-B2C8-824492B32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3FC68F-9261-46A7-A0DF-9D214AC63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BCF1F-1A07-4A52-8A82-13B1A0643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3E8D8-A43D-453C-B167-B19C8F65D18A}" type="datetime1">
              <a:rPr lang="en-US" smtClean="0"/>
              <a:t>7/25/2024</a:t>
            </a:fld>
            <a:endParaRPr lang="en-US"/>
          </a:p>
        </p:txBody>
      </p:sp>
      <p:sp>
        <p:nvSpPr>
          <p:cNvPr id="5" name="Footer Placeholder 4">
            <a:extLst>
              <a:ext uri="{FF2B5EF4-FFF2-40B4-BE49-F238E27FC236}">
                <a16:creationId xmlns:a16="http://schemas.microsoft.com/office/drawing/2014/main" id="{AD58EFFA-DF3B-4D05-8568-91801723F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8DC65776-3638-4A66-867C-223610DB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73B7B-B545-4723-8D44-5CC401310D8B}" type="slidenum">
              <a:rPr lang="en-US" smtClean="0"/>
              <a:t>‹#›</a:t>
            </a:fld>
            <a:endParaRPr lang="en-US"/>
          </a:p>
        </p:txBody>
      </p:sp>
    </p:spTree>
    <p:extLst>
      <p:ext uri="{BB962C8B-B14F-4D97-AF65-F5344CB8AC3E}">
        <p14:creationId xmlns:p14="http://schemas.microsoft.com/office/powerpoint/2010/main" val="40879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www.layertwolabs.com/friend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layertwolabs.com/friend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www.layertwolabs.com/" TargetMode="Externa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9DCF39-F624-41E6-AA46-C7F9486B1E84}"/>
              </a:ext>
            </a:extLst>
          </p:cNvPr>
          <p:cNvPicPr>
            <a:picLocks noChangeAspect="1"/>
          </p:cNvPicPr>
          <p:nvPr/>
        </p:nvPicPr>
        <p:blipFill>
          <a:blip r:embed="rId3">
            <a:extLst>
              <a:ext uri="{BEBA8EAE-BF5A-486C-A8C5-ECC9F3942E4B}">
                <a14:imgProps xmlns:a14="http://schemas.microsoft.com/office/drawing/2010/main">
                  <a14:imgLayer r:embed="rId4">
                    <a14:imgEffect>
                      <a14:artisticGlass/>
                    </a14:imgEffect>
                  </a14:imgLayer>
                </a14:imgProps>
              </a:ext>
            </a:extLst>
          </a:blip>
          <a:stretch>
            <a:fillRect/>
          </a:stretch>
        </p:blipFill>
        <p:spPr>
          <a:xfrm>
            <a:off x="66675" y="34925"/>
            <a:ext cx="12039600" cy="6775450"/>
          </a:xfrm>
          <a:prstGeom prst="rect">
            <a:avLst/>
          </a:prstGeom>
        </p:spPr>
      </p:pic>
      <p:sp>
        <p:nvSpPr>
          <p:cNvPr id="14" name="Rectangle 13">
            <a:extLst>
              <a:ext uri="{FF2B5EF4-FFF2-40B4-BE49-F238E27FC236}">
                <a16:creationId xmlns:a16="http://schemas.microsoft.com/office/drawing/2014/main" id="{E3599245-2C81-45EE-BAA8-6568220FC2E8}"/>
              </a:ext>
            </a:extLst>
          </p:cNvPr>
          <p:cNvSpPr/>
          <p:nvPr/>
        </p:nvSpPr>
        <p:spPr>
          <a:xfrm>
            <a:off x="40891" y="114376"/>
            <a:ext cx="12084433" cy="65435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84F910-4175-4989-B760-B93D0124D438}"/>
              </a:ext>
            </a:extLst>
          </p:cNvPr>
          <p:cNvSpPr>
            <a:spLocks noGrp="1"/>
          </p:cNvSpPr>
          <p:nvPr>
            <p:ph type="ctrTitle"/>
          </p:nvPr>
        </p:nvSpPr>
        <p:spPr>
          <a:xfrm>
            <a:off x="812993" y="1742152"/>
            <a:ext cx="10591800" cy="2387600"/>
          </a:xfrm>
          <a:solidFill>
            <a:schemeClr val="bg1">
              <a:alpha val="36000"/>
            </a:schemeClr>
          </a:solidFill>
        </p:spPr>
        <p:txBody>
          <a:bodyPr>
            <a:normAutofit fontScale="90000"/>
          </a:bodyPr>
          <a:lstStyle/>
          <a:p>
            <a:r>
              <a:rPr lang="en-US" b="1" dirty="0"/>
              <a:t>Bip300: Getting to</a:t>
            </a:r>
            <a:br>
              <a:rPr lang="en-US" b="1" dirty="0"/>
            </a:br>
            <a:r>
              <a:rPr lang="en-US" b="1" dirty="0"/>
              <a:t>100% Bitcoin Dominance and Collecting Every Transaction Fee on Earth</a:t>
            </a:r>
          </a:p>
        </p:txBody>
      </p:sp>
      <p:sp>
        <p:nvSpPr>
          <p:cNvPr id="7" name="Subtitle 6">
            <a:extLst>
              <a:ext uri="{FF2B5EF4-FFF2-40B4-BE49-F238E27FC236}">
                <a16:creationId xmlns:a16="http://schemas.microsoft.com/office/drawing/2014/main" id="{1FDB89DB-A976-4889-BAC9-60FC19531570}"/>
              </a:ext>
            </a:extLst>
          </p:cNvPr>
          <p:cNvSpPr>
            <a:spLocks noGrp="1"/>
          </p:cNvSpPr>
          <p:nvPr>
            <p:ph type="subTitle" idx="1"/>
          </p:nvPr>
        </p:nvSpPr>
        <p:spPr>
          <a:xfrm>
            <a:off x="3670300" y="4274276"/>
            <a:ext cx="4851400" cy="1160462"/>
          </a:xfrm>
          <a:solidFill>
            <a:schemeClr val="bg1">
              <a:alpha val="59000"/>
            </a:schemeClr>
          </a:solidFill>
        </p:spPr>
        <p:txBody>
          <a:bodyPr>
            <a:normAutofit fontScale="85000" lnSpcReduction="20000"/>
          </a:bodyPr>
          <a:lstStyle/>
          <a:p>
            <a:r>
              <a:rPr lang="en-US" sz="2800" dirty="0"/>
              <a:t>Paul Sztorc</a:t>
            </a:r>
          </a:p>
          <a:p>
            <a:r>
              <a:rPr lang="en-US" sz="2800" dirty="0" err="1"/>
              <a:t>Anduro</a:t>
            </a:r>
            <a:r>
              <a:rPr lang="en-US" sz="2800" dirty="0"/>
              <a:t> Maker Space</a:t>
            </a:r>
          </a:p>
          <a:p>
            <a:r>
              <a:rPr lang="en-US" sz="2800" dirty="0"/>
              <a:t>7.25.2024</a:t>
            </a:r>
          </a:p>
          <a:p>
            <a:endParaRPr lang="en-US" dirty="0"/>
          </a:p>
        </p:txBody>
      </p:sp>
      <p:sp>
        <p:nvSpPr>
          <p:cNvPr id="5" name="Slide Number Placeholder 4">
            <a:extLst>
              <a:ext uri="{FF2B5EF4-FFF2-40B4-BE49-F238E27FC236}">
                <a16:creationId xmlns:a16="http://schemas.microsoft.com/office/drawing/2014/main" id="{B87F1A88-8226-435B-896C-C04012D032BF}"/>
              </a:ext>
            </a:extLst>
          </p:cNvPr>
          <p:cNvSpPr>
            <a:spLocks noGrp="1"/>
          </p:cNvSpPr>
          <p:nvPr>
            <p:ph type="sldNum" sz="quarter" idx="12"/>
          </p:nvPr>
        </p:nvSpPr>
        <p:spPr/>
        <p:txBody>
          <a:bodyPr/>
          <a:lstStyle/>
          <a:p>
            <a:fld id="{64A73B7B-B545-4723-8D44-5CC401310D8B}" type="slidenum">
              <a:rPr lang="en-US" smtClean="0"/>
              <a:t>1</a:t>
            </a:fld>
            <a:endParaRPr lang="en-US" dirty="0"/>
          </a:p>
        </p:txBody>
      </p:sp>
      <p:sp>
        <p:nvSpPr>
          <p:cNvPr id="10" name="Footer Placeholder 4">
            <a:extLst>
              <a:ext uri="{FF2B5EF4-FFF2-40B4-BE49-F238E27FC236}">
                <a16:creationId xmlns:a16="http://schemas.microsoft.com/office/drawing/2014/main" id="{B76168F4-2C9A-4E1E-B133-BCFC0B58E6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867164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05186A-052E-AB50-CEAA-A1ACFF1AAEC0}"/>
              </a:ext>
            </a:extLst>
          </p:cNvPr>
          <p:cNvSpPr>
            <a:spLocks noGrp="1"/>
          </p:cNvSpPr>
          <p:nvPr>
            <p:ph idx="1"/>
          </p:nvPr>
        </p:nvSpPr>
        <p:spPr>
          <a:xfrm>
            <a:off x="777446" y="1560155"/>
            <a:ext cx="10637108" cy="3738108"/>
          </a:xfrm>
          <a:solidFill>
            <a:schemeClr val="bg1">
              <a:lumMod val="95000"/>
            </a:schemeClr>
          </a:solidFill>
          <a:ln>
            <a:solidFill>
              <a:schemeClr val="tx1"/>
            </a:solidFill>
          </a:ln>
        </p:spPr>
        <p:txBody>
          <a:bodyPr>
            <a:normAutofit/>
          </a:bodyPr>
          <a:lstStyle/>
          <a:p>
            <a:r>
              <a:rPr lang="en-US" dirty="0"/>
              <a:t>"Drivechains…are pretty cool…and arguably could have been more important or useful than let’s say Taproot.“</a:t>
            </a:r>
            <a:br>
              <a:rPr lang="en-US" dirty="0"/>
            </a:br>
            <a:r>
              <a:rPr lang="en-US" sz="2400" dirty="0"/>
              <a:t>- </a:t>
            </a:r>
            <a:r>
              <a:rPr lang="en-US" sz="2400" b="1" dirty="0">
                <a:solidFill>
                  <a:srgbClr val="00B0F0"/>
                </a:solidFill>
              </a:rPr>
              <a:t>Adam Back</a:t>
            </a:r>
            <a:r>
              <a:rPr lang="en-US" sz="2400" dirty="0">
                <a:solidFill>
                  <a:srgbClr val="00B0F0"/>
                </a:solidFill>
              </a:rPr>
              <a:t>, </a:t>
            </a:r>
            <a:r>
              <a:rPr lang="en-US" sz="2400" dirty="0">
                <a:solidFill>
                  <a:schemeClr val="tx1">
                    <a:lumMod val="50000"/>
                    <a:lumOff val="50000"/>
                  </a:schemeClr>
                </a:solidFill>
              </a:rPr>
              <a:t>Baltic Honeybadger 2022, Live on stage in front of everyone</a:t>
            </a:r>
          </a:p>
          <a:p>
            <a:r>
              <a:rPr lang="en-US" dirty="0"/>
              <a:t>“We need Drivechain or all the work of thousands in the last 13 years will be in vain.” ... “Drivechain is our only hope”.</a:t>
            </a:r>
            <a:br>
              <a:rPr lang="en-US" dirty="0"/>
            </a:br>
            <a:r>
              <a:rPr lang="en-US" sz="2400" dirty="0"/>
              <a:t>- </a:t>
            </a:r>
            <a:r>
              <a:rPr lang="en-US" sz="2400" b="1" dirty="0" err="1">
                <a:solidFill>
                  <a:srgbClr val="00B0F0"/>
                </a:solidFill>
              </a:rPr>
              <a:t>fiatjaf</a:t>
            </a:r>
            <a:r>
              <a:rPr lang="en-US" sz="2400" dirty="0">
                <a:solidFill>
                  <a:srgbClr val="00B0F0"/>
                </a:solidFill>
              </a:rPr>
              <a:t>, </a:t>
            </a:r>
            <a:r>
              <a:rPr lang="en-US" sz="2400" dirty="0">
                <a:solidFill>
                  <a:schemeClr val="tx1">
                    <a:lumMod val="50000"/>
                    <a:lumOff val="50000"/>
                  </a:schemeClr>
                </a:solidFill>
              </a:rPr>
              <a:t>(creator of </a:t>
            </a:r>
            <a:r>
              <a:rPr lang="en-US" sz="2400" dirty="0" err="1">
                <a:solidFill>
                  <a:schemeClr val="tx1">
                    <a:lumMod val="50000"/>
                    <a:lumOff val="50000"/>
                  </a:schemeClr>
                </a:solidFill>
              </a:rPr>
              <a:t>nostr</a:t>
            </a:r>
            <a:r>
              <a:rPr lang="en-US" sz="2400" dirty="0">
                <a:solidFill>
                  <a:schemeClr val="tx1">
                    <a:lumMod val="50000"/>
                    <a:lumOff val="50000"/>
                  </a:schemeClr>
                </a:solidFill>
              </a:rPr>
              <a:t>), on twitter</a:t>
            </a:r>
            <a:endParaRPr lang="en-US" dirty="0">
              <a:solidFill>
                <a:schemeClr val="tx1">
                  <a:lumMod val="50000"/>
                  <a:lumOff val="50000"/>
                </a:schemeClr>
              </a:solidFill>
            </a:endParaRPr>
          </a:p>
          <a:p>
            <a:r>
              <a:rPr lang="en-US" dirty="0"/>
              <a:t>“We need your project, of course, for the obvious reasons...”</a:t>
            </a:r>
            <a:br>
              <a:rPr lang="en-US" dirty="0"/>
            </a:br>
            <a:r>
              <a:rPr lang="en-US" sz="2800" dirty="0"/>
              <a:t>- </a:t>
            </a:r>
            <a:r>
              <a:rPr lang="en-US" sz="2400" b="1" dirty="0">
                <a:solidFill>
                  <a:srgbClr val="00B0F0"/>
                </a:solidFill>
              </a:rPr>
              <a:t>Rene </a:t>
            </a:r>
            <a:r>
              <a:rPr lang="en-US" sz="2400" b="1" dirty="0" err="1">
                <a:solidFill>
                  <a:srgbClr val="00B0F0"/>
                </a:solidFill>
              </a:rPr>
              <a:t>Pickhardt</a:t>
            </a:r>
            <a:r>
              <a:rPr lang="en-US" sz="2400" dirty="0">
                <a:solidFill>
                  <a:srgbClr val="00B0F0"/>
                </a:solidFill>
              </a:rPr>
              <a:t> </a:t>
            </a:r>
            <a:r>
              <a:rPr lang="en-US" sz="2400" dirty="0">
                <a:solidFill>
                  <a:schemeClr val="tx1">
                    <a:lumMod val="50000"/>
                    <a:lumOff val="50000"/>
                  </a:schemeClr>
                </a:solidFill>
              </a:rPr>
              <a:t>( Author of </a:t>
            </a:r>
            <a:r>
              <a:rPr lang="en-US" sz="2400" i="1" u="sng" dirty="0">
                <a:solidFill>
                  <a:schemeClr val="tx1">
                    <a:lumMod val="50000"/>
                    <a:lumOff val="50000"/>
                  </a:schemeClr>
                </a:solidFill>
              </a:rPr>
              <a:t>Mastering Lightning</a:t>
            </a:r>
            <a:r>
              <a:rPr lang="en-US" sz="2400" dirty="0">
                <a:solidFill>
                  <a:schemeClr val="tx1">
                    <a:lumMod val="50000"/>
                    <a:lumOff val="50000"/>
                  </a:schemeClr>
                </a:solidFill>
              </a:rPr>
              <a:t> , #1 </a:t>
            </a:r>
            <a:r>
              <a:rPr lang="en-US" sz="2400" dirty="0" err="1">
                <a:solidFill>
                  <a:schemeClr val="tx1">
                    <a:lumMod val="50000"/>
                    <a:lumOff val="50000"/>
                  </a:schemeClr>
                </a:solidFill>
              </a:rPr>
              <a:t>stackoverflow</a:t>
            </a:r>
            <a:r>
              <a:rPr lang="en-US" sz="2400" dirty="0">
                <a:solidFill>
                  <a:schemeClr val="tx1">
                    <a:lumMod val="50000"/>
                    <a:lumOff val="50000"/>
                  </a:schemeClr>
                </a:solidFill>
              </a:rPr>
              <a:t> (?) contributor for LN questions ), MIT Bitcoin Expo, 2023</a:t>
            </a:r>
            <a:endParaRPr lang="en-US" dirty="0"/>
          </a:p>
        </p:txBody>
      </p:sp>
      <p:sp>
        <p:nvSpPr>
          <p:cNvPr id="4" name="Slide Number Placeholder 3">
            <a:extLst>
              <a:ext uri="{FF2B5EF4-FFF2-40B4-BE49-F238E27FC236}">
                <a16:creationId xmlns:a16="http://schemas.microsoft.com/office/drawing/2014/main" id="{750EB8E7-99AB-2EB1-907C-EB9F17CABE3B}"/>
              </a:ext>
            </a:extLst>
          </p:cNvPr>
          <p:cNvSpPr>
            <a:spLocks noGrp="1"/>
          </p:cNvSpPr>
          <p:nvPr>
            <p:ph type="sldNum" sz="quarter" idx="12"/>
          </p:nvPr>
        </p:nvSpPr>
        <p:spPr/>
        <p:txBody>
          <a:bodyPr/>
          <a:lstStyle/>
          <a:p>
            <a:fld id="{64A73B7B-B545-4723-8D44-5CC401310D8B}" type="slidenum">
              <a:rPr lang="en-US" smtClean="0"/>
              <a:t>10</a:t>
            </a:fld>
            <a:endParaRPr lang="en-US" dirty="0"/>
          </a:p>
        </p:txBody>
      </p:sp>
      <p:sp>
        <p:nvSpPr>
          <p:cNvPr id="6" name="Content Placeholder 2">
            <a:extLst>
              <a:ext uri="{FF2B5EF4-FFF2-40B4-BE49-F238E27FC236}">
                <a16:creationId xmlns:a16="http://schemas.microsoft.com/office/drawing/2014/main" id="{C74B06BC-A6D8-F3BC-958B-FCE3C74BFBB4}"/>
              </a:ext>
            </a:extLst>
          </p:cNvPr>
          <p:cNvSpPr txBox="1">
            <a:spLocks/>
          </p:cNvSpPr>
          <p:nvPr/>
        </p:nvSpPr>
        <p:spPr>
          <a:xfrm>
            <a:off x="2275368" y="404038"/>
            <a:ext cx="8059480" cy="593570"/>
          </a:xfrm>
          <a:prstGeom prst="rect">
            <a:avLst/>
          </a:prstGeom>
          <a:solidFill>
            <a:schemeClr val="bg1">
              <a:lumMod val="85000"/>
            </a:schemeClr>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My Three Favorite Endorsements</a:t>
            </a:r>
          </a:p>
        </p:txBody>
      </p:sp>
      <p:sp>
        <p:nvSpPr>
          <p:cNvPr id="7" name="Content Placeholder 2">
            <a:extLst>
              <a:ext uri="{FF2B5EF4-FFF2-40B4-BE49-F238E27FC236}">
                <a16:creationId xmlns:a16="http://schemas.microsoft.com/office/drawing/2014/main" id="{705ABB2D-37FE-28F5-3E07-3A58A3F72F71}"/>
              </a:ext>
            </a:extLst>
          </p:cNvPr>
          <p:cNvSpPr txBox="1">
            <a:spLocks/>
          </p:cNvSpPr>
          <p:nvPr/>
        </p:nvSpPr>
        <p:spPr>
          <a:xfrm>
            <a:off x="2817340" y="5860810"/>
            <a:ext cx="6557320" cy="442951"/>
          </a:xfrm>
          <a:prstGeom prst="rect">
            <a:avLst/>
          </a:prstGeom>
          <a:solidFill>
            <a:schemeClr val="bg1">
              <a:lumMod val="85000"/>
            </a:schemeClr>
          </a:solidFill>
          <a:ln>
            <a:solidFill>
              <a:schemeClr val="tx1"/>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Visit </a:t>
            </a:r>
            <a:r>
              <a:rPr lang="en-US" dirty="0">
                <a:hlinkClick r:id="rId3"/>
              </a:rPr>
              <a:t>www.LayerTwoLabs.com/friends</a:t>
            </a:r>
            <a:r>
              <a:rPr lang="en-US" dirty="0"/>
              <a:t> for 49 more!</a:t>
            </a:r>
          </a:p>
        </p:txBody>
      </p:sp>
    </p:spTree>
    <p:extLst>
      <p:ext uri="{BB962C8B-B14F-4D97-AF65-F5344CB8AC3E}">
        <p14:creationId xmlns:p14="http://schemas.microsoft.com/office/powerpoint/2010/main" val="16812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05186A-052E-AB50-CEAA-A1ACFF1AAEC0}"/>
              </a:ext>
            </a:extLst>
          </p:cNvPr>
          <p:cNvSpPr>
            <a:spLocks noGrp="1"/>
          </p:cNvSpPr>
          <p:nvPr>
            <p:ph idx="1"/>
          </p:nvPr>
        </p:nvSpPr>
        <p:spPr>
          <a:xfrm>
            <a:off x="777446" y="1560155"/>
            <a:ext cx="10637108" cy="3738108"/>
          </a:xfrm>
          <a:solidFill>
            <a:schemeClr val="bg1">
              <a:lumMod val="95000"/>
            </a:schemeClr>
          </a:solidFill>
          <a:ln>
            <a:solidFill>
              <a:schemeClr val="tx1"/>
            </a:solidFill>
          </a:ln>
        </p:spPr>
        <p:txBody>
          <a:bodyPr>
            <a:normAutofit/>
          </a:bodyPr>
          <a:lstStyle/>
          <a:p>
            <a:r>
              <a:rPr lang="en-US" dirty="0"/>
              <a:t>"Drivechains…are pretty cool…and arguably could have been more important or useful than let’s say Taproot.“</a:t>
            </a:r>
            <a:br>
              <a:rPr lang="en-US" dirty="0"/>
            </a:br>
            <a:r>
              <a:rPr lang="en-US" sz="2400" dirty="0"/>
              <a:t>- </a:t>
            </a:r>
            <a:r>
              <a:rPr lang="en-US" sz="2400" b="1" dirty="0">
                <a:solidFill>
                  <a:srgbClr val="00B0F0"/>
                </a:solidFill>
              </a:rPr>
              <a:t>Adam Back</a:t>
            </a:r>
            <a:r>
              <a:rPr lang="en-US" sz="2400" dirty="0">
                <a:solidFill>
                  <a:srgbClr val="00B0F0"/>
                </a:solidFill>
              </a:rPr>
              <a:t>, </a:t>
            </a:r>
            <a:r>
              <a:rPr lang="en-US" sz="2400" dirty="0">
                <a:solidFill>
                  <a:schemeClr val="tx1">
                    <a:lumMod val="50000"/>
                    <a:lumOff val="50000"/>
                  </a:schemeClr>
                </a:solidFill>
              </a:rPr>
              <a:t>Baltic Honeybadger 2022, Live on stage in front of everyone</a:t>
            </a:r>
          </a:p>
          <a:p>
            <a:r>
              <a:rPr lang="en-US" dirty="0"/>
              <a:t>“We need Drivechain or all the work of thousands in the last 13 years will be in vain.” ... “Drivechain is our only hope”.</a:t>
            </a:r>
            <a:br>
              <a:rPr lang="en-US" dirty="0"/>
            </a:br>
            <a:r>
              <a:rPr lang="en-US" sz="2400" dirty="0"/>
              <a:t>- </a:t>
            </a:r>
            <a:r>
              <a:rPr lang="en-US" sz="2400" b="1" dirty="0" err="1">
                <a:solidFill>
                  <a:srgbClr val="00B0F0"/>
                </a:solidFill>
              </a:rPr>
              <a:t>fiatjaf</a:t>
            </a:r>
            <a:r>
              <a:rPr lang="en-US" sz="2400" dirty="0">
                <a:solidFill>
                  <a:srgbClr val="00B0F0"/>
                </a:solidFill>
              </a:rPr>
              <a:t>, </a:t>
            </a:r>
            <a:r>
              <a:rPr lang="en-US" sz="2400" dirty="0">
                <a:solidFill>
                  <a:schemeClr val="tx1">
                    <a:lumMod val="50000"/>
                    <a:lumOff val="50000"/>
                  </a:schemeClr>
                </a:solidFill>
              </a:rPr>
              <a:t>(creator of </a:t>
            </a:r>
            <a:r>
              <a:rPr lang="en-US" sz="2400" dirty="0" err="1">
                <a:solidFill>
                  <a:schemeClr val="tx1">
                    <a:lumMod val="50000"/>
                    <a:lumOff val="50000"/>
                  </a:schemeClr>
                </a:solidFill>
              </a:rPr>
              <a:t>nostr</a:t>
            </a:r>
            <a:r>
              <a:rPr lang="en-US" sz="2400" dirty="0">
                <a:solidFill>
                  <a:schemeClr val="tx1">
                    <a:lumMod val="50000"/>
                    <a:lumOff val="50000"/>
                  </a:schemeClr>
                </a:solidFill>
              </a:rPr>
              <a:t>), on twitter</a:t>
            </a:r>
            <a:endParaRPr lang="en-US" dirty="0">
              <a:solidFill>
                <a:schemeClr val="tx1">
                  <a:lumMod val="50000"/>
                  <a:lumOff val="50000"/>
                </a:schemeClr>
              </a:solidFill>
            </a:endParaRPr>
          </a:p>
          <a:p>
            <a:r>
              <a:rPr lang="en-US" dirty="0"/>
              <a:t>“We need your project, of course, for the obvious reasons...”</a:t>
            </a:r>
            <a:br>
              <a:rPr lang="en-US" dirty="0"/>
            </a:br>
            <a:r>
              <a:rPr lang="en-US" sz="2800" dirty="0"/>
              <a:t>- </a:t>
            </a:r>
            <a:r>
              <a:rPr lang="en-US" sz="2400" b="1" dirty="0">
                <a:solidFill>
                  <a:srgbClr val="00B0F0"/>
                </a:solidFill>
              </a:rPr>
              <a:t>Rene </a:t>
            </a:r>
            <a:r>
              <a:rPr lang="en-US" sz="2400" b="1" dirty="0" err="1">
                <a:solidFill>
                  <a:srgbClr val="00B0F0"/>
                </a:solidFill>
              </a:rPr>
              <a:t>Pickhardt</a:t>
            </a:r>
            <a:r>
              <a:rPr lang="en-US" sz="2400" dirty="0">
                <a:solidFill>
                  <a:srgbClr val="00B0F0"/>
                </a:solidFill>
              </a:rPr>
              <a:t> </a:t>
            </a:r>
            <a:r>
              <a:rPr lang="en-US" sz="2400" dirty="0">
                <a:solidFill>
                  <a:schemeClr val="tx1">
                    <a:lumMod val="50000"/>
                    <a:lumOff val="50000"/>
                  </a:schemeClr>
                </a:solidFill>
              </a:rPr>
              <a:t>( Author of </a:t>
            </a:r>
            <a:r>
              <a:rPr lang="en-US" sz="2400" i="1" u="sng" dirty="0">
                <a:solidFill>
                  <a:schemeClr val="tx1">
                    <a:lumMod val="50000"/>
                    <a:lumOff val="50000"/>
                  </a:schemeClr>
                </a:solidFill>
              </a:rPr>
              <a:t>Mastering Lightning</a:t>
            </a:r>
            <a:r>
              <a:rPr lang="en-US" sz="2400" dirty="0">
                <a:solidFill>
                  <a:schemeClr val="tx1">
                    <a:lumMod val="50000"/>
                    <a:lumOff val="50000"/>
                  </a:schemeClr>
                </a:solidFill>
              </a:rPr>
              <a:t> , #1 </a:t>
            </a:r>
            <a:r>
              <a:rPr lang="en-US" sz="2400" dirty="0" err="1">
                <a:solidFill>
                  <a:schemeClr val="tx1">
                    <a:lumMod val="50000"/>
                    <a:lumOff val="50000"/>
                  </a:schemeClr>
                </a:solidFill>
              </a:rPr>
              <a:t>stackoverflow</a:t>
            </a:r>
            <a:r>
              <a:rPr lang="en-US" sz="2400" dirty="0">
                <a:solidFill>
                  <a:schemeClr val="tx1">
                    <a:lumMod val="50000"/>
                    <a:lumOff val="50000"/>
                  </a:schemeClr>
                </a:solidFill>
              </a:rPr>
              <a:t> (?) contributor for LN questions ), MIT Bitcoin Expo, 2023</a:t>
            </a:r>
            <a:endParaRPr lang="en-US" dirty="0"/>
          </a:p>
        </p:txBody>
      </p:sp>
      <p:sp>
        <p:nvSpPr>
          <p:cNvPr id="4" name="Slide Number Placeholder 3">
            <a:extLst>
              <a:ext uri="{FF2B5EF4-FFF2-40B4-BE49-F238E27FC236}">
                <a16:creationId xmlns:a16="http://schemas.microsoft.com/office/drawing/2014/main" id="{750EB8E7-99AB-2EB1-907C-EB9F17CABE3B}"/>
              </a:ext>
            </a:extLst>
          </p:cNvPr>
          <p:cNvSpPr>
            <a:spLocks noGrp="1"/>
          </p:cNvSpPr>
          <p:nvPr>
            <p:ph type="sldNum" sz="quarter" idx="12"/>
          </p:nvPr>
        </p:nvSpPr>
        <p:spPr/>
        <p:txBody>
          <a:bodyPr/>
          <a:lstStyle/>
          <a:p>
            <a:fld id="{64A73B7B-B545-4723-8D44-5CC401310D8B}" type="slidenum">
              <a:rPr lang="en-US" smtClean="0"/>
              <a:t>11</a:t>
            </a:fld>
            <a:endParaRPr lang="en-US" dirty="0"/>
          </a:p>
        </p:txBody>
      </p:sp>
      <p:sp>
        <p:nvSpPr>
          <p:cNvPr id="6" name="Content Placeholder 2">
            <a:extLst>
              <a:ext uri="{FF2B5EF4-FFF2-40B4-BE49-F238E27FC236}">
                <a16:creationId xmlns:a16="http://schemas.microsoft.com/office/drawing/2014/main" id="{C74B06BC-A6D8-F3BC-958B-FCE3C74BFBB4}"/>
              </a:ext>
            </a:extLst>
          </p:cNvPr>
          <p:cNvSpPr txBox="1">
            <a:spLocks/>
          </p:cNvSpPr>
          <p:nvPr/>
        </p:nvSpPr>
        <p:spPr>
          <a:xfrm>
            <a:off x="2275368" y="404038"/>
            <a:ext cx="8059480" cy="593570"/>
          </a:xfrm>
          <a:prstGeom prst="rect">
            <a:avLst/>
          </a:prstGeom>
          <a:solidFill>
            <a:schemeClr val="bg1">
              <a:lumMod val="85000"/>
            </a:schemeClr>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My Three Favorite Endorsements</a:t>
            </a:r>
          </a:p>
        </p:txBody>
      </p:sp>
      <p:sp>
        <p:nvSpPr>
          <p:cNvPr id="7" name="Content Placeholder 2">
            <a:extLst>
              <a:ext uri="{FF2B5EF4-FFF2-40B4-BE49-F238E27FC236}">
                <a16:creationId xmlns:a16="http://schemas.microsoft.com/office/drawing/2014/main" id="{705ABB2D-37FE-28F5-3E07-3A58A3F72F71}"/>
              </a:ext>
            </a:extLst>
          </p:cNvPr>
          <p:cNvSpPr txBox="1">
            <a:spLocks/>
          </p:cNvSpPr>
          <p:nvPr/>
        </p:nvSpPr>
        <p:spPr>
          <a:xfrm>
            <a:off x="2817340" y="5860810"/>
            <a:ext cx="6557320" cy="442951"/>
          </a:xfrm>
          <a:prstGeom prst="rect">
            <a:avLst/>
          </a:prstGeom>
          <a:solidFill>
            <a:schemeClr val="bg1">
              <a:lumMod val="85000"/>
            </a:schemeClr>
          </a:solidFill>
          <a:ln>
            <a:solidFill>
              <a:schemeClr val="tx1"/>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Visit </a:t>
            </a:r>
            <a:r>
              <a:rPr lang="en-US" dirty="0">
                <a:hlinkClick r:id="rId3"/>
              </a:rPr>
              <a:t>www.LayerTwoLabs.com/friends</a:t>
            </a:r>
            <a:r>
              <a:rPr lang="en-US" dirty="0"/>
              <a:t> for 49 more!</a:t>
            </a:r>
          </a:p>
        </p:txBody>
      </p:sp>
      <p:pic>
        <p:nvPicPr>
          <p:cNvPr id="2" name="Picture 1">
            <a:extLst>
              <a:ext uri="{FF2B5EF4-FFF2-40B4-BE49-F238E27FC236}">
                <a16:creationId xmlns:a16="http://schemas.microsoft.com/office/drawing/2014/main" id="{1AE887FA-71D3-AD52-36ED-38267EF157DB}"/>
              </a:ext>
            </a:extLst>
          </p:cNvPr>
          <p:cNvPicPr>
            <a:picLocks noChangeAspect="1"/>
          </p:cNvPicPr>
          <p:nvPr/>
        </p:nvPicPr>
        <p:blipFill>
          <a:blip r:embed="rId4"/>
          <a:stretch>
            <a:fillRect/>
          </a:stretch>
        </p:blipFill>
        <p:spPr>
          <a:xfrm>
            <a:off x="499388" y="1983986"/>
            <a:ext cx="11311750" cy="3751444"/>
          </a:xfrm>
          <a:prstGeom prst="rect">
            <a:avLst/>
          </a:prstGeom>
        </p:spPr>
      </p:pic>
      <p:sp>
        <p:nvSpPr>
          <p:cNvPr id="5" name="Content Placeholder 2">
            <a:extLst>
              <a:ext uri="{FF2B5EF4-FFF2-40B4-BE49-F238E27FC236}">
                <a16:creationId xmlns:a16="http://schemas.microsoft.com/office/drawing/2014/main" id="{96B99918-59E8-0165-1D4E-1F0B8C6248F3}"/>
              </a:ext>
            </a:extLst>
          </p:cNvPr>
          <p:cNvSpPr txBox="1">
            <a:spLocks/>
          </p:cNvSpPr>
          <p:nvPr/>
        </p:nvSpPr>
        <p:spPr>
          <a:xfrm>
            <a:off x="566728" y="5761291"/>
            <a:ext cx="9557402" cy="442951"/>
          </a:xfrm>
          <a:prstGeom prst="rect">
            <a:avLst/>
          </a:prstGeom>
          <a:solidFill>
            <a:schemeClr val="tx1"/>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-Robin Linus, Founder of </a:t>
            </a:r>
            <a:r>
              <a:rPr lang="en-US" dirty="0" err="1">
                <a:solidFill>
                  <a:schemeClr val="bg1"/>
                </a:solidFill>
              </a:rPr>
              <a:t>ZeroSync</a:t>
            </a:r>
            <a:r>
              <a:rPr lang="en-US" dirty="0">
                <a:solidFill>
                  <a:schemeClr val="bg1"/>
                </a:solidFill>
              </a:rPr>
              <a:t>, Creator of </a:t>
            </a:r>
            <a:r>
              <a:rPr lang="en-US" dirty="0" err="1">
                <a:solidFill>
                  <a:schemeClr val="bg1"/>
                </a:solidFill>
              </a:rPr>
              <a:t>BitVM</a:t>
            </a:r>
            <a:r>
              <a:rPr lang="en-US" dirty="0">
                <a:solidFill>
                  <a:schemeClr val="bg1"/>
                </a:solidFill>
              </a:rPr>
              <a:t> / </a:t>
            </a:r>
            <a:r>
              <a:rPr lang="en-US" dirty="0" err="1">
                <a:solidFill>
                  <a:schemeClr val="bg1"/>
                </a:solidFill>
              </a:rPr>
              <a:t>BitStream</a:t>
            </a:r>
            <a:endParaRPr lang="en-US" dirty="0">
              <a:solidFill>
                <a:schemeClr val="bg1"/>
              </a:solidFill>
            </a:endParaRPr>
          </a:p>
        </p:txBody>
      </p:sp>
    </p:spTree>
    <p:extLst>
      <p:ext uri="{BB962C8B-B14F-4D97-AF65-F5344CB8AC3E}">
        <p14:creationId xmlns:p14="http://schemas.microsoft.com/office/powerpoint/2010/main" val="210593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0C017-5EA9-4186-1D04-82DFB2B875A9}"/>
              </a:ext>
            </a:extLst>
          </p:cNvPr>
          <p:cNvSpPr>
            <a:spLocks noGrp="1"/>
          </p:cNvSpPr>
          <p:nvPr>
            <p:ph type="title"/>
          </p:nvPr>
        </p:nvSpPr>
        <p:spPr>
          <a:xfrm>
            <a:off x="445889" y="365125"/>
            <a:ext cx="4533881" cy="1438961"/>
          </a:xfrm>
        </p:spPr>
        <p:txBody>
          <a:bodyPr>
            <a:normAutofit/>
          </a:bodyPr>
          <a:lstStyle/>
          <a:p>
            <a:r>
              <a:rPr lang="en-US" dirty="0">
                <a:latin typeface="Bebas Neue"/>
              </a:rPr>
              <a:t>BIP300: Everything</a:t>
            </a:r>
            <a:br>
              <a:rPr lang="en-US" dirty="0">
                <a:latin typeface="Bebas Neue"/>
              </a:rPr>
            </a:br>
            <a:r>
              <a:rPr lang="en-US" dirty="0">
                <a:latin typeface="Bebas Neue"/>
              </a:rPr>
              <a:t>on Top of Bitcoin</a:t>
            </a:r>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4647"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71880" y="470548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EB8AA1-E0C3-3CB8-611C-D31649092E9F}"/>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37059" y="5053434"/>
            <a:ext cx="526620" cy="531485"/>
          </a:xfrm>
          <a:prstGeom prst="rect">
            <a:avLst/>
          </a:prstGeom>
        </p:spPr>
      </p:pic>
    </p:spTree>
    <p:extLst>
      <p:ext uri="{BB962C8B-B14F-4D97-AF65-F5344CB8AC3E}">
        <p14:creationId xmlns:p14="http://schemas.microsoft.com/office/powerpoint/2010/main" val="385492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3389"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65569" y="470494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3F37C1CB-A953-6796-D3CD-A1225B00335A}"/>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61516" y="4892312"/>
            <a:ext cx="526620" cy="531485"/>
          </a:xfrm>
          <a:prstGeom prst="rect">
            <a:avLst/>
          </a:prstGeom>
        </p:spPr>
      </p:pic>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C02B89FA-B6A7-D2F6-35D4-0A10F4943348}"/>
              </a:ext>
            </a:extLst>
          </p:cNvPr>
          <p:cNvSpPr/>
          <p:nvPr/>
        </p:nvSpPr>
        <p:spPr>
          <a:xfrm>
            <a:off x="10254052" y="5971339"/>
            <a:ext cx="714130"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6FA6F398-6E97-C44E-B134-9AB9F499FE24}"/>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448798" y="5274186"/>
            <a:ext cx="526620" cy="531485"/>
          </a:xfrm>
          <a:prstGeom prst="rect">
            <a:avLst/>
          </a:prstGeom>
        </p:spPr>
      </p:pic>
      <p:pic>
        <p:nvPicPr>
          <p:cNvPr id="1056" name="Picture 1055">
            <a:extLst>
              <a:ext uri="{FF2B5EF4-FFF2-40B4-BE49-F238E27FC236}">
                <a16:creationId xmlns:a16="http://schemas.microsoft.com/office/drawing/2014/main" id="{B21EF0B6-5886-F303-4B41-865C1BFC44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101842" y="5842679"/>
            <a:ext cx="526620" cy="531485"/>
          </a:xfrm>
          <a:prstGeom prst="rect">
            <a:avLst/>
          </a:prstGeom>
        </p:spPr>
      </p:pic>
      <p:pic>
        <p:nvPicPr>
          <p:cNvPr id="1057" name="Picture 1056">
            <a:extLst>
              <a:ext uri="{FF2B5EF4-FFF2-40B4-BE49-F238E27FC236}">
                <a16:creationId xmlns:a16="http://schemas.microsoft.com/office/drawing/2014/main" id="{C809F659-4067-5C6A-8651-7199248A11F0}"/>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10678639" y="5468628"/>
            <a:ext cx="668807" cy="337043"/>
          </a:xfrm>
          <a:prstGeom prst="rect">
            <a:avLst/>
          </a:prstGeom>
        </p:spPr>
      </p:pic>
      <p:pic>
        <p:nvPicPr>
          <p:cNvPr id="1058" name="Picture 1057">
            <a:extLst>
              <a:ext uri="{FF2B5EF4-FFF2-40B4-BE49-F238E27FC236}">
                <a16:creationId xmlns:a16="http://schemas.microsoft.com/office/drawing/2014/main" id="{85F040EE-73AE-1319-E55F-68283EF10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6086" y="5789165"/>
            <a:ext cx="668806" cy="668806"/>
          </a:xfrm>
          <a:prstGeom prst="rect">
            <a:avLst/>
          </a:prstGeom>
        </p:spPr>
      </p:pic>
      <p:sp>
        <p:nvSpPr>
          <p:cNvPr id="1059" name="&quot;Not Allowed&quot; Symbol 1058">
            <a:extLst>
              <a:ext uri="{FF2B5EF4-FFF2-40B4-BE49-F238E27FC236}">
                <a16:creationId xmlns:a16="http://schemas.microsoft.com/office/drawing/2014/main" id="{16D707DC-E8EE-3ADB-4F18-40C8E2F448C6}"/>
              </a:ext>
            </a:extLst>
          </p:cNvPr>
          <p:cNvSpPr/>
          <p:nvPr/>
        </p:nvSpPr>
        <p:spPr>
          <a:xfrm>
            <a:off x="10224007" y="4782356"/>
            <a:ext cx="1875383" cy="1902381"/>
          </a:xfrm>
          <a:prstGeom prst="noSmoking">
            <a:avLst>
              <a:gd name="adj" fmla="val 11499"/>
            </a:avLst>
          </a:prstGeom>
          <a:solidFill>
            <a:schemeClr val="accent1">
              <a:alpha val="80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93E2C890-5384-45CA-7D4C-04A52E24EDC6}"/>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7680" y="5060046"/>
            <a:ext cx="526620" cy="531485"/>
          </a:xfrm>
          <a:prstGeom prst="rect">
            <a:avLst/>
          </a:prstGeom>
        </p:spPr>
      </p:pic>
      <p:sp>
        <p:nvSpPr>
          <p:cNvPr id="15" name="Title 1">
            <a:extLst>
              <a:ext uri="{FF2B5EF4-FFF2-40B4-BE49-F238E27FC236}">
                <a16:creationId xmlns:a16="http://schemas.microsoft.com/office/drawing/2014/main" id="{E9A698A1-C02C-2DA6-E5DF-497182D75B47}"/>
              </a:ext>
            </a:extLst>
          </p:cNvPr>
          <p:cNvSpPr txBox="1">
            <a:spLocks/>
          </p:cNvSpPr>
          <p:nvPr/>
        </p:nvSpPr>
        <p:spPr>
          <a:xfrm>
            <a:off x="445889" y="365125"/>
            <a:ext cx="4533881" cy="1438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ebas Neue"/>
              </a:rPr>
              <a:t>BIP300: Everything</a:t>
            </a:r>
            <a:br>
              <a:rPr lang="en-US">
                <a:latin typeface="Bebas Neue"/>
              </a:rPr>
            </a:br>
            <a:r>
              <a:rPr lang="en-US">
                <a:latin typeface="Bebas Neue"/>
              </a:rPr>
              <a:t>on Top of Bitcoin</a:t>
            </a:r>
            <a:endParaRPr lang="en-US" dirty="0">
              <a:latin typeface="Bebas Neue"/>
            </a:endParaRPr>
          </a:p>
        </p:txBody>
      </p:sp>
    </p:spTree>
    <p:extLst>
      <p:ext uri="{BB962C8B-B14F-4D97-AF65-F5344CB8AC3E}">
        <p14:creationId xmlns:p14="http://schemas.microsoft.com/office/powerpoint/2010/main" val="4133243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584891A1-4292-2B6F-CE1D-B492125157D3}"/>
              </a:ext>
            </a:extLst>
          </p:cNvPr>
          <p:cNvCxnSpPr/>
          <p:nvPr/>
        </p:nvCxnSpPr>
        <p:spPr>
          <a:xfrm flipV="1">
            <a:off x="9356992" y="570179"/>
            <a:ext cx="0" cy="5927075"/>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D8623F-69B1-6C58-F4F3-1E9FF1889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0358" y="773569"/>
            <a:ext cx="3454539" cy="5539175"/>
          </a:xfrm>
          <a:prstGeom prst="rect">
            <a:avLst/>
          </a:prstGeom>
          <a:ln>
            <a:solidFill>
              <a:schemeClr val="bg1">
                <a:lumMod val="50000"/>
                <a:lumOff val="50000"/>
              </a:schemeClr>
            </a:solidFill>
          </a:ln>
        </p:spPr>
      </p:pic>
      <p:sp>
        <p:nvSpPr>
          <p:cNvPr id="6" name="Rectangle 5">
            <a:extLst>
              <a:ext uri="{FF2B5EF4-FFF2-40B4-BE49-F238E27FC236}">
                <a16:creationId xmlns:a16="http://schemas.microsoft.com/office/drawing/2014/main" id="{824997D6-0FC1-37C7-3D43-D806BC04A436}"/>
              </a:ext>
            </a:extLst>
          </p:cNvPr>
          <p:cNvSpPr/>
          <p:nvPr/>
        </p:nvSpPr>
        <p:spPr>
          <a:xfrm>
            <a:off x="3552909" y="2486742"/>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sp>
        <p:nvSpPr>
          <p:cNvPr id="7" name="Rectangle 6">
            <a:extLst>
              <a:ext uri="{FF2B5EF4-FFF2-40B4-BE49-F238E27FC236}">
                <a16:creationId xmlns:a16="http://schemas.microsoft.com/office/drawing/2014/main" id="{265AE112-43C6-E343-F8CC-142F20A0FED7}"/>
              </a:ext>
            </a:extLst>
          </p:cNvPr>
          <p:cNvSpPr/>
          <p:nvPr/>
        </p:nvSpPr>
        <p:spPr>
          <a:xfrm>
            <a:off x="7842200" y="4094809"/>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8" name="Rectangle 7">
            <a:extLst>
              <a:ext uri="{FF2B5EF4-FFF2-40B4-BE49-F238E27FC236}">
                <a16:creationId xmlns:a16="http://schemas.microsoft.com/office/drawing/2014/main" id="{3CE32129-FAEF-B1B7-BB66-5CD448AEF66E}"/>
              </a:ext>
            </a:extLst>
          </p:cNvPr>
          <p:cNvSpPr/>
          <p:nvPr/>
        </p:nvSpPr>
        <p:spPr>
          <a:xfrm>
            <a:off x="4005782" y="4258351"/>
            <a:ext cx="817085" cy="49929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ebas Neue"/>
              </a:rPr>
              <a:t>zCash</a:t>
            </a:r>
          </a:p>
        </p:txBody>
      </p:sp>
      <p:sp>
        <p:nvSpPr>
          <p:cNvPr id="9" name="Rectangle 8">
            <a:extLst>
              <a:ext uri="{FF2B5EF4-FFF2-40B4-BE49-F238E27FC236}">
                <a16:creationId xmlns:a16="http://schemas.microsoft.com/office/drawing/2014/main" id="{9D3C9C65-C960-BDF2-883B-96882482F4E3}"/>
              </a:ext>
            </a:extLst>
          </p:cNvPr>
          <p:cNvSpPr/>
          <p:nvPr/>
        </p:nvSpPr>
        <p:spPr>
          <a:xfrm>
            <a:off x="6100173" y="6213514"/>
            <a:ext cx="951125" cy="4957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Bebas Neue"/>
              </a:rPr>
              <a:t>FileCoin</a:t>
            </a:r>
          </a:p>
        </p:txBody>
      </p:sp>
      <p:sp>
        <p:nvSpPr>
          <p:cNvPr id="10" name="Rectangle 9">
            <a:extLst>
              <a:ext uri="{FF2B5EF4-FFF2-40B4-BE49-F238E27FC236}">
                <a16:creationId xmlns:a16="http://schemas.microsoft.com/office/drawing/2014/main" id="{32E7D2CC-22C4-0AC9-A1B8-1732D1FB8D89}"/>
              </a:ext>
            </a:extLst>
          </p:cNvPr>
          <p:cNvSpPr/>
          <p:nvPr/>
        </p:nvSpPr>
        <p:spPr>
          <a:xfrm>
            <a:off x="7530674" y="2390220"/>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pic>
        <p:nvPicPr>
          <p:cNvPr id="12" name="Picture 11">
            <a:extLst>
              <a:ext uri="{FF2B5EF4-FFF2-40B4-BE49-F238E27FC236}">
                <a16:creationId xmlns:a16="http://schemas.microsoft.com/office/drawing/2014/main" id="{9BE68E50-EC17-86C2-AD51-8DF743CCA026}"/>
              </a:ext>
            </a:extLst>
          </p:cNvPr>
          <p:cNvPicPr>
            <a:picLocks noChangeAspect="1"/>
          </p:cNvPicPr>
          <p:nvPr/>
        </p:nvPicPr>
        <p:blipFill rotWithShape="1">
          <a:blip r:embed="rId3">
            <a:extLst>
              <a:ext uri="{28A0092B-C50C-407E-A947-70E740481C1C}">
                <a14:useLocalDpi xmlns:a14="http://schemas.microsoft.com/office/drawing/2010/main" val="0"/>
              </a:ext>
            </a:extLst>
          </a:blip>
          <a:srcRect l="27333" t="5301" r="27843" b="5703"/>
          <a:stretch/>
        </p:blipFill>
        <p:spPr>
          <a:xfrm>
            <a:off x="10540049" y="2698795"/>
            <a:ext cx="735565" cy="1460410"/>
          </a:xfrm>
          <a:prstGeom prst="rect">
            <a:avLst/>
          </a:prstGeom>
        </p:spPr>
      </p:pic>
      <p:sp>
        <p:nvSpPr>
          <p:cNvPr id="13" name="Rectangle 12">
            <a:extLst>
              <a:ext uri="{FF2B5EF4-FFF2-40B4-BE49-F238E27FC236}">
                <a16:creationId xmlns:a16="http://schemas.microsoft.com/office/drawing/2014/main" id="{EC386D06-DD75-576F-F503-66EC3F1B40DD}"/>
              </a:ext>
            </a:extLst>
          </p:cNvPr>
          <p:cNvSpPr/>
          <p:nvPr/>
        </p:nvSpPr>
        <p:spPr>
          <a:xfrm>
            <a:off x="10235885" y="4336286"/>
            <a:ext cx="1343894"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sp>
        <p:nvSpPr>
          <p:cNvPr id="14" name="Arrow: Right 13">
            <a:extLst>
              <a:ext uri="{FF2B5EF4-FFF2-40B4-BE49-F238E27FC236}">
                <a16:creationId xmlns:a16="http://schemas.microsoft.com/office/drawing/2014/main" id="{2669D85F-5681-2E5D-AFD9-261DE12EB9DB}"/>
              </a:ext>
            </a:extLst>
          </p:cNvPr>
          <p:cNvSpPr/>
          <p:nvPr/>
        </p:nvSpPr>
        <p:spPr>
          <a:xfrm>
            <a:off x="8766834" y="3005675"/>
            <a:ext cx="1266936" cy="846650"/>
          </a:xfrm>
          <a:prstGeom prst="rightArrow">
            <a:avLst>
              <a:gd name="adj1" fmla="val 36988"/>
              <a:gd name="adj2" fmla="val 630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9CC80DB-8D32-F35D-479F-4D378B32D58D}"/>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32482" y="3198402"/>
            <a:ext cx="951126" cy="830730"/>
          </a:xfrm>
          <a:prstGeom prst="rect">
            <a:avLst/>
          </a:prstGeom>
        </p:spPr>
      </p:pic>
      <p:sp>
        <p:nvSpPr>
          <p:cNvPr id="17" name="Rectangle 16">
            <a:extLst>
              <a:ext uri="{FF2B5EF4-FFF2-40B4-BE49-F238E27FC236}">
                <a16:creationId xmlns:a16="http://schemas.microsoft.com/office/drawing/2014/main" id="{0B6CDC42-7C9F-D795-029F-2F90A8BA64A4}"/>
              </a:ext>
            </a:extLst>
          </p:cNvPr>
          <p:cNvSpPr/>
          <p:nvPr/>
        </p:nvSpPr>
        <p:spPr>
          <a:xfrm>
            <a:off x="1557498" y="4339772"/>
            <a:ext cx="951125"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sp>
        <p:nvSpPr>
          <p:cNvPr id="2" name="Title 1">
            <a:extLst>
              <a:ext uri="{FF2B5EF4-FFF2-40B4-BE49-F238E27FC236}">
                <a16:creationId xmlns:a16="http://schemas.microsoft.com/office/drawing/2014/main" id="{1BC8D19A-BF7C-8B3A-0406-994635AF2479}"/>
              </a:ext>
            </a:extLst>
          </p:cNvPr>
          <p:cNvSpPr>
            <a:spLocks noGrp="1"/>
          </p:cNvSpPr>
          <p:nvPr>
            <p:ph type="title"/>
          </p:nvPr>
        </p:nvSpPr>
        <p:spPr>
          <a:xfrm>
            <a:off x="287647" y="221234"/>
            <a:ext cx="4229268" cy="1662650"/>
          </a:xfrm>
        </p:spPr>
        <p:txBody>
          <a:bodyPr>
            <a:normAutofit fontScale="90000"/>
          </a:bodyPr>
          <a:lstStyle/>
          <a:p>
            <a:r>
              <a:rPr lang="en-US" dirty="0">
                <a:solidFill>
                  <a:schemeClr val="bg1"/>
                </a:solidFill>
              </a:rPr>
              <a:t>The Coming Death</a:t>
            </a:r>
            <a:br>
              <a:rPr lang="en-US" dirty="0">
                <a:solidFill>
                  <a:schemeClr val="bg1"/>
                </a:solidFill>
              </a:rPr>
            </a:br>
            <a:r>
              <a:rPr lang="en-US" dirty="0">
                <a:solidFill>
                  <a:schemeClr val="bg1"/>
                </a:solidFill>
              </a:rPr>
              <a:t>of Bitcoin’s</a:t>
            </a:r>
            <a:br>
              <a:rPr lang="en-US" dirty="0">
                <a:solidFill>
                  <a:schemeClr val="bg1"/>
                </a:solidFill>
              </a:rPr>
            </a:br>
            <a:r>
              <a:rPr lang="en-US" dirty="0">
                <a:solidFill>
                  <a:schemeClr val="bg1"/>
                </a:solidFill>
              </a:rPr>
              <a:t>Competitors</a:t>
            </a:r>
          </a:p>
        </p:txBody>
      </p:sp>
      <p:sp>
        <p:nvSpPr>
          <p:cNvPr id="3" name="Rectangle 2">
            <a:extLst>
              <a:ext uri="{FF2B5EF4-FFF2-40B4-BE49-F238E27FC236}">
                <a16:creationId xmlns:a16="http://schemas.microsoft.com/office/drawing/2014/main" id="{B48525BB-8716-632C-03F4-9AEE038F45CA}"/>
              </a:ext>
            </a:extLst>
          </p:cNvPr>
          <p:cNvSpPr/>
          <p:nvPr/>
        </p:nvSpPr>
        <p:spPr>
          <a:xfrm>
            <a:off x="150095" y="5634190"/>
            <a:ext cx="3118609" cy="1055326"/>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Network effects of Money</a:t>
            </a:r>
            <a:br>
              <a:rPr lang="en-US" dirty="0"/>
            </a:br>
            <a:r>
              <a:rPr lang="en-US" dirty="0"/>
              <a:t>* Universality of Computation</a:t>
            </a:r>
          </a:p>
          <a:p>
            <a:r>
              <a:rPr lang="en-US" dirty="0"/>
              <a:t>* Tech/Culture Kick People Out</a:t>
            </a:r>
          </a:p>
        </p:txBody>
      </p:sp>
    </p:spTree>
    <p:extLst>
      <p:ext uri="{BB962C8B-B14F-4D97-AF65-F5344CB8AC3E}">
        <p14:creationId xmlns:p14="http://schemas.microsoft.com/office/powerpoint/2010/main" val="5312626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A165A32-FE2C-4D18-BD43-C25B33F1ABB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79569" y="3117424"/>
            <a:ext cx="526620" cy="531485"/>
          </a:xfrm>
          <a:prstGeom prst="rect">
            <a:avLst/>
          </a:prstGeom>
        </p:spPr>
      </p:pic>
      <p:pic>
        <p:nvPicPr>
          <p:cNvPr id="82" name="Picture 81">
            <a:extLst>
              <a:ext uri="{FF2B5EF4-FFF2-40B4-BE49-F238E27FC236}">
                <a16:creationId xmlns:a16="http://schemas.microsoft.com/office/drawing/2014/main" id="{0052950D-9C76-4886-ABDA-07316B98116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42708" y="3427982"/>
            <a:ext cx="526620" cy="531485"/>
          </a:xfrm>
          <a:prstGeom prst="rect">
            <a:avLst/>
          </a:prstGeom>
        </p:spPr>
      </p:pic>
      <p:sp>
        <p:nvSpPr>
          <p:cNvPr id="2" name="Title 1">
            <a:extLst>
              <a:ext uri="{FF2B5EF4-FFF2-40B4-BE49-F238E27FC236}">
                <a16:creationId xmlns:a16="http://schemas.microsoft.com/office/drawing/2014/main" id="{67DE7203-3E86-4CDC-ACC1-609E662A060A}"/>
              </a:ext>
            </a:extLst>
          </p:cNvPr>
          <p:cNvSpPr>
            <a:spLocks noGrp="1"/>
          </p:cNvSpPr>
          <p:nvPr>
            <p:ph type="title"/>
          </p:nvPr>
        </p:nvSpPr>
        <p:spPr>
          <a:xfrm>
            <a:off x="315946" y="188430"/>
            <a:ext cx="10515600" cy="765175"/>
          </a:xfrm>
        </p:spPr>
        <p:txBody>
          <a:bodyPr>
            <a:normAutofit fontScale="90000"/>
          </a:bodyPr>
          <a:lstStyle/>
          <a:p>
            <a:r>
              <a:rPr lang="en-US" sz="5400" dirty="0"/>
              <a:t>Drivechain = Altcoin Tech, BTC Coin Only</a:t>
            </a:r>
          </a:p>
        </p:txBody>
      </p:sp>
      <p:sp>
        <p:nvSpPr>
          <p:cNvPr id="5" name="Slide Number Placeholder 4">
            <a:extLst>
              <a:ext uri="{FF2B5EF4-FFF2-40B4-BE49-F238E27FC236}">
                <a16:creationId xmlns:a16="http://schemas.microsoft.com/office/drawing/2014/main" id="{E8AC4E85-C8AA-4273-8FD4-C43D3B0D5310}"/>
              </a:ext>
            </a:extLst>
          </p:cNvPr>
          <p:cNvSpPr>
            <a:spLocks noGrp="1"/>
          </p:cNvSpPr>
          <p:nvPr>
            <p:ph type="sldNum" sz="quarter" idx="12"/>
          </p:nvPr>
        </p:nvSpPr>
        <p:spPr/>
        <p:txBody>
          <a:bodyPr/>
          <a:lstStyle/>
          <a:p>
            <a:fld id="{64A73B7B-B545-4723-8D44-5CC401310D8B}" type="slidenum">
              <a:rPr lang="en-US" smtClean="0"/>
              <a:t>15</a:t>
            </a:fld>
            <a:endParaRPr lang="en-US" dirty="0"/>
          </a:p>
        </p:txBody>
      </p:sp>
      <p:sp>
        <p:nvSpPr>
          <p:cNvPr id="8" name="Rectangle: Rounded Corners 7">
            <a:extLst>
              <a:ext uri="{FF2B5EF4-FFF2-40B4-BE49-F238E27FC236}">
                <a16:creationId xmlns:a16="http://schemas.microsoft.com/office/drawing/2014/main" id="{42EE7166-9465-4F4D-8ACB-16953ECAB1A3}"/>
              </a:ext>
            </a:extLst>
          </p:cNvPr>
          <p:cNvSpPr/>
          <p:nvPr/>
        </p:nvSpPr>
        <p:spPr>
          <a:xfrm>
            <a:off x="254861" y="1642620"/>
            <a:ext cx="5482918" cy="4632723"/>
          </a:xfrm>
          <a:prstGeom prst="roundRect">
            <a:avLst>
              <a:gd name="adj" fmla="val 1288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0" name="TextBox 9">
            <a:extLst>
              <a:ext uri="{FF2B5EF4-FFF2-40B4-BE49-F238E27FC236}">
                <a16:creationId xmlns:a16="http://schemas.microsoft.com/office/drawing/2014/main" id="{ECF792EC-B01B-4508-8BFB-009D555F6B92}"/>
              </a:ext>
            </a:extLst>
          </p:cNvPr>
          <p:cNvSpPr txBox="1"/>
          <p:nvPr/>
        </p:nvSpPr>
        <p:spPr>
          <a:xfrm>
            <a:off x="725076" y="2017555"/>
            <a:ext cx="1112364" cy="461665"/>
          </a:xfrm>
          <a:prstGeom prst="rect">
            <a:avLst/>
          </a:prstGeom>
          <a:noFill/>
        </p:spPr>
        <p:txBody>
          <a:bodyPr wrap="square" rtlCol="0">
            <a:spAutoFit/>
          </a:bodyPr>
          <a:lstStyle/>
          <a:p>
            <a:pPr algn="ctr"/>
            <a:r>
              <a:rPr lang="en-US" sz="2400" b="1" dirty="0"/>
              <a:t>Bitcoin</a:t>
            </a:r>
          </a:p>
        </p:txBody>
      </p:sp>
      <p:sp>
        <p:nvSpPr>
          <p:cNvPr id="13" name="TextBox 12">
            <a:extLst>
              <a:ext uri="{FF2B5EF4-FFF2-40B4-BE49-F238E27FC236}">
                <a16:creationId xmlns:a16="http://schemas.microsoft.com/office/drawing/2014/main" id="{A9DF1CA1-F2C7-4AB5-BE17-41B594D29000}"/>
              </a:ext>
            </a:extLst>
          </p:cNvPr>
          <p:cNvSpPr txBox="1"/>
          <p:nvPr/>
        </p:nvSpPr>
        <p:spPr>
          <a:xfrm>
            <a:off x="2256709" y="2017555"/>
            <a:ext cx="1479222" cy="461665"/>
          </a:xfrm>
          <a:prstGeom prst="rect">
            <a:avLst/>
          </a:prstGeom>
          <a:noFill/>
        </p:spPr>
        <p:txBody>
          <a:bodyPr wrap="square" rtlCol="0">
            <a:spAutoFit/>
          </a:bodyPr>
          <a:lstStyle/>
          <a:p>
            <a:pPr algn="ctr"/>
            <a:r>
              <a:rPr lang="en-US" sz="2400" b="1" dirty="0"/>
              <a:t>Ethereum</a:t>
            </a:r>
          </a:p>
        </p:txBody>
      </p:sp>
      <p:sp>
        <p:nvSpPr>
          <p:cNvPr id="14" name="TextBox 13">
            <a:extLst>
              <a:ext uri="{FF2B5EF4-FFF2-40B4-BE49-F238E27FC236}">
                <a16:creationId xmlns:a16="http://schemas.microsoft.com/office/drawing/2014/main" id="{BAB1C271-48E5-4E43-AF97-29FCFE6C4E04}"/>
              </a:ext>
            </a:extLst>
          </p:cNvPr>
          <p:cNvSpPr txBox="1"/>
          <p:nvPr/>
        </p:nvSpPr>
        <p:spPr>
          <a:xfrm>
            <a:off x="3948226" y="2014704"/>
            <a:ext cx="1479222" cy="461665"/>
          </a:xfrm>
          <a:prstGeom prst="rect">
            <a:avLst/>
          </a:prstGeom>
          <a:noFill/>
        </p:spPr>
        <p:txBody>
          <a:bodyPr wrap="square" rtlCol="0">
            <a:spAutoFit/>
          </a:bodyPr>
          <a:lstStyle/>
          <a:p>
            <a:pPr algn="ctr"/>
            <a:r>
              <a:rPr lang="en-US" sz="2400" b="1" dirty="0"/>
              <a:t>Monero</a:t>
            </a:r>
          </a:p>
        </p:txBody>
      </p:sp>
      <p:pic>
        <p:nvPicPr>
          <p:cNvPr id="21" name="Picture 20">
            <a:extLst>
              <a:ext uri="{FF2B5EF4-FFF2-40B4-BE49-F238E27FC236}">
                <a16:creationId xmlns:a16="http://schemas.microsoft.com/office/drawing/2014/main" id="{A9FE2A08-F58B-4041-B364-CD58F3A18F63}"/>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22218" y="3143141"/>
            <a:ext cx="526620" cy="531485"/>
          </a:xfrm>
          <a:prstGeom prst="rect">
            <a:avLst/>
          </a:prstGeom>
        </p:spPr>
      </p:pic>
      <p:pic>
        <p:nvPicPr>
          <p:cNvPr id="25" name="Picture 24">
            <a:extLst>
              <a:ext uri="{FF2B5EF4-FFF2-40B4-BE49-F238E27FC236}">
                <a16:creationId xmlns:a16="http://schemas.microsoft.com/office/drawing/2014/main" id="{7A337654-F265-4FA9-B064-1C2D715223BA}"/>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42189" y="2988979"/>
            <a:ext cx="526620" cy="531485"/>
          </a:xfrm>
          <a:prstGeom prst="rect">
            <a:avLst/>
          </a:prstGeom>
        </p:spPr>
      </p:pic>
      <p:pic>
        <p:nvPicPr>
          <p:cNvPr id="26" name="Picture 25">
            <a:extLst>
              <a:ext uri="{FF2B5EF4-FFF2-40B4-BE49-F238E27FC236}">
                <a16:creationId xmlns:a16="http://schemas.microsoft.com/office/drawing/2014/main" id="{7BEC6F1F-F38D-4DC6-A66F-C33DC884CB6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96002" y="2653061"/>
            <a:ext cx="526620" cy="531485"/>
          </a:xfrm>
          <a:prstGeom prst="rect">
            <a:avLst/>
          </a:prstGeom>
        </p:spPr>
      </p:pic>
      <p:pic>
        <p:nvPicPr>
          <p:cNvPr id="27" name="Picture 26">
            <a:extLst>
              <a:ext uri="{FF2B5EF4-FFF2-40B4-BE49-F238E27FC236}">
                <a16:creationId xmlns:a16="http://schemas.microsoft.com/office/drawing/2014/main" id="{F56CEED7-D5F3-416D-BCD2-9FB0C9E5D35B}"/>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90026" y="2890778"/>
            <a:ext cx="526620" cy="531485"/>
          </a:xfrm>
          <a:prstGeom prst="rect">
            <a:avLst/>
          </a:prstGeom>
        </p:spPr>
      </p:pic>
      <p:pic>
        <p:nvPicPr>
          <p:cNvPr id="29" name="Picture 28">
            <a:extLst>
              <a:ext uri="{FF2B5EF4-FFF2-40B4-BE49-F238E27FC236}">
                <a16:creationId xmlns:a16="http://schemas.microsoft.com/office/drawing/2014/main" id="{4FEB8B0C-2965-446B-A56B-163AB84B8122}"/>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271154" y="2755595"/>
            <a:ext cx="526620" cy="531485"/>
          </a:xfrm>
          <a:prstGeom prst="rect">
            <a:avLst/>
          </a:prstGeom>
        </p:spPr>
      </p:pic>
      <p:sp>
        <p:nvSpPr>
          <p:cNvPr id="30" name="Rectangle: Rounded Corners 29">
            <a:extLst>
              <a:ext uri="{FF2B5EF4-FFF2-40B4-BE49-F238E27FC236}">
                <a16:creationId xmlns:a16="http://schemas.microsoft.com/office/drawing/2014/main" id="{4525395D-A61D-49FF-949D-7D1D934B3C00}"/>
              </a:ext>
            </a:extLst>
          </p:cNvPr>
          <p:cNvSpPr/>
          <p:nvPr/>
        </p:nvSpPr>
        <p:spPr>
          <a:xfrm>
            <a:off x="462697"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2C9678-1932-4350-9DDF-8FB17A920F5A}"/>
              </a:ext>
            </a:extLst>
          </p:cNvPr>
          <p:cNvSpPr/>
          <p:nvPr/>
        </p:nvSpPr>
        <p:spPr>
          <a:xfrm>
            <a:off x="2195732" y="1995195"/>
            <a:ext cx="1628014"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1EB5D4E-587F-4645-8872-2811DB47BA46}"/>
              </a:ext>
            </a:extLst>
          </p:cNvPr>
          <p:cNvSpPr/>
          <p:nvPr/>
        </p:nvSpPr>
        <p:spPr>
          <a:xfrm>
            <a:off x="3997244" y="1995195"/>
            <a:ext cx="1479222"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F1B4A32-E77D-4554-84E5-13A0BECEBEC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578164" y="3110782"/>
            <a:ext cx="526620" cy="531485"/>
          </a:xfrm>
          <a:prstGeom prst="rect">
            <a:avLst/>
          </a:prstGeom>
        </p:spPr>
      </p:pic>
      <p:pic>
        <p:nvPicPr>
          <p:cNvPr id="34" name="Picture 33">
            <a:extLst>
              <a:ext uri="{FF2B5EF4-FFF2-40B4-BE49-F238E27FC236}">
                <a16:creationId xmlns:a16="http://schemas.microsoft.com/office/drawing/2014/main" id="{3412AD3F-4B40-4DFF-9778-DB3A34D45A6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72474" y="2704226"/>
            <a:ext cx="526620" cy="531485"/>
          </a:xfrm>
          <a:prstGeom prst="rect">
            <a:avLst/>
          </a:prstGeom>
        </p:spPr>
      </p:pic>
      <p:pic>
        <p:nvPicPr>
          <p:cNvPr id="35" name="Picture 34">
            <a:extLst>
              <a:ext uri="{FF2B5EF4-FFF2-40B4-BE49-F238E27FC236}">
                <a16:creationId xmlns:a16="http://schemas.microsoft.com/office/drawing/2014/main" id="{F99F0ECC-3893-4184-B549-CAFC41066C1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651948" y="2620702"/>
            <a:ext cx="526620" cy="531485"/>
          </a:xfrm>
          <a:prstGeom prst="rect">
            <a:avLst/>
          </a:prstGeom>
        </p:spPr>
      </p:pic>
      <p:pic>
        <p:nvPicPr>
          <p:cNvPr id="36" name="Picture 35">
            <a:extLst>
              <a:ext uri="{FF2B5EF4-FFF2-40B4-BE49-F238E27FC236}">
                <a16:creationId xmlns:a16="http://schemas.microsoft.com/office/drawing/2014/main" id="{6A1DC23B-BE72-4CC8-9EEC-9974A2582F6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45972" y="2858419"/>
            <a:ext cx="526620" cy="531485"/>
          </a:xfrm>
          <a:prstGeom prst="rect">
            <a:avLst/>
          </a:prstGeom>
        </p:spPr>
      </p:pic>
      <p:pic>
        <p:nvPicPr>
          <p:cNvPr id="37" name="Picture 36">
            <a:extLst>
              <a:ext uri="{FF2B5EF4-FFF2-40B4-BE49-F238E27FC236}">
                <a16:creationId xmlns:a16="http://schemas.microsoft.com/office/drawing/2014/main" id="{B74D5DCE-39BB-4479-9275-04832D52B6A8}"/>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27100" y="2723236"/>
            <a:ext cx="526620" cy="531485"/>
          </a:xfrm>
          <a:prstGeom prst="rect">
            <a:avLst/>
          </a:prstGeom>
        </p:spPr>
      </p:pic>
      <p:pic>
        <p:nvPicPr>
          <p:cNvPr id="38" name="Picture 37">
            <a:extLst>
              <a:ext uri="{FF2B5EF4-FFF2-40B4-BE49-F238E27FC236}">
                <a16:creationId xmlns:a16="http://schemas.microsoft.com/office/drawing/2014/main" id="{1E1CFF3E-2A54-4D55-B4B8-2D8099464B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17770" y="3078423"/>
            <a:ext cx="526620" cy="531485"/>
          </a:xfrm>
          <a:prstGeom prst="rect">
            <a:avLst/>
          </a:prstGeom>
        </p:spPr>
      </p:pic>
      <p:pic>
        <p:nvPicPr>
          <p:cNvPr id="39" name="Picture 38">
            <a:extLst>
              <a:ext uri="{FF2B5EF4-FFF2-40B4-BE49-F238E27FC236}">
                <a16:creationId xmlns:a16="http://schemas.microsoft.com/office/drawing/2014/main" id="{BC96DA2B-5E45-4B28-A1CA-9313161D609E}"/>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037168" y="2958684"/>
            <a:ext cx="526620" cy="531485"/>
          </a:xfrm>
          <a:prstGeom prst="rect">
            <a:avLst/>
          </a:prstGeom>
        </p:spPr>
      </p:pic>
      <p:pic>
        <p:nvPicPr>
          <p:cNvPr id="40" name="Picture 39">
            <a:extLst>
              <a:ext uri="{FF2B5EF4-FFF2-40B4-BE49-F238E27FC236}">
                <a16:creationId xmlns:a16="http://schemas.microsoft.com/office/drawing/2014/main" id="{202C3DA3-56F0-42E7-9892-945D13EC2D7B}"/>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91554" y="2588343"/>
            <a:ext cx="526620" cy="531485"/>
          </a:xfrm>
          <a:prstGeom prst="rect">
            <a:avLst/>
          </a:prstGeom>
        </p:spPr>
      </p:pic>
      <p:pic>
        <p:nvPicPr>
          <p:cNvPr id="41" name="Picture 40">
            <a:extLst>
              <a:ext uri="{FF2B5EF4-FFF2-40B4-BE49-F238E27FC236}">
                <a16:creationId xmlns:a16="http://schemas.microsoft.com/office/drawing/2014/main" id="{A6EFADEB-E64B-4A00-81A9-E4AB3CC92A6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685578" y="2826060"/>
            <a:ext cx="526620" cy="531485"/>
          </a:xfrm>
          <a:prstGeom prst="rect">
            <a:avLst/>
          </a:prstGeom>
        </p:spPr>
      </p:pic>
      <p:pic>
        <p:nvPicPr>
          <p:cNvPr id="42" name="Picture 41">
            <a:extLst>
              <a:ext uri="{FF2B5EF4-FFF2-40B4-BE49-F238E27FC236}">
                <a16:creationId xmlns:a16="http://schemas.microsoft.com/office/drawing/2014/main" id="{10A868A5-768C-4EB4-B780-47640AA8F1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66706" y="2690877"/>
            <a:ext cx="526620" cy="531485"/>
          </a:xfrm>
          <a:prstGeom prst="rect">
            <a:avLst/>
          </a:prstGeom>
        </p:spPr>
      </p:pic>
      <p:sp>
        <p:nvSpPr>
          <p:cNvPr id="43" name="Rectangle: Rounded Corners 42">
            <a:extLst>
              <a:ext uri="{FF2B5EF4-FFF2-40B4-BE49-F238E27FC236}">
                <a16:creationId xmlns:a16="http://schemas.microsoft.com/office/drawing/2014/main" id="{7D44EB4A-92DA-4BF4-8FA4-C1A450FB72CF}"/>
              </a:ext>
            </a:extLst>
          </p:cNvPr>
          <p:cNvSpPr/>
          <p:nvPr/>
        </p:nvSpPr>
        <p:spPr>
          <a:xfrm>
            <a:off x="5928159" y="1595120"/>
            <a:ext cx="6008979" cy="4735879"/>
          </a:xfrm>
          <a:prstGeom prst="roundRect">
            <a:avLst>
              <a:gd name="adj" fmla="val 914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4" name="TextBox 43">
            <a:extLst>
              <a:ext uri="{FF2B5EF4-FFF2-40B4-BE49-F238E27FC236}">
                <a16:creationId xmlns:a16="http://schemas.microsoft.com/office/drawing/2014/main" id="{1EA1F3F3-7331-4438-8765-B1F908BDEF5E}"/>
              </a:ext>
            </a:extLst>
          </p:cNvPr>
          <p:cNvSpPr txBox="1"/>
          <p:nvPr/>
        </p:nvSpPr>
        <p:spPr>
          <a:xfrm>
            <a:off x="6425727" y="2017555"/>
            <a:ext cx="1112364" cy="461665"/>
          </a:xfrm>
          <a:prstGeom prst="rect">
            <a:avLst/>
          </a:prstGeom>
          <a:noFill/>
        </p:spPr>
        <p:txBody>
          <a:bodyPr wrap="square" rtlCol="0">
            <a:spAutoFit/>
          </a:bodyPr>
          <a:lstStyle/>
          <a:p>
            <a:pPr algn="ctr"/>
            <a:r>
              <a:rPr lang="en-US" sz="2400" b="1" dirty="0"/>
              <a:t>Bitcoin</a:t>
            </a:r>
          </a:p>
        </p:txBody>
      </p:sp>
      <p:sp>
        <p:nvSpPr>
          <p:cNvPr id="45" name="TextBox 44">
            <a:extLst>
              <a:ext uri="{FF2B5EF4-FFF2-40B4-BE49-F238E27FC236}">
                <a16:creationId xmlns:a16="http://schemas.microsoft.com/office/drawing/2014/main" id="{19AA911A-B747-4DB9-9BFE-0FB19CE6FD56}"/>
              </a:ext>
            </a:extLst>
          </p:cNvPr>
          <p:cNvSpPr txBox="1"/>
          <p:nvPr/>
        </p:nvSpPr>
        <p:spPr>
          <a:xfrm>
            <a:off x="7915236" y="1765474"/>
            <a:ext cx="1899495" cy="461665"/>
          </a:xfrm>
          <a:prstGeom prst="rect">
            <a:avLst/>
          </a:prstGeom>
          <a:noFill/>
        </p:spPr>
        <p:txBody>
          <a:bodyPr wrap="square" rtlCol="0">
            <a:spAutoFit/>
          </a:bodyPr>
          <a:lstStyle/>
          <a:p>
            <a:pPr algn="ctr"/>
            <a:r>
              <a:rPr lang="en-US" sz="2400" b="1" dirty="0"/>
              <a:t>Bit-Ethereum</a:t>
            </a:r>
          </a:p>
        </p:txBody>
      </p:sp>
      <p:sp>
        <p:nvSpPr>
          <p:cNvPr id="46" name="TextBox 45">
            <a:extLst>
              <a:ext uri="{FF2B5EF4-FFF2-40B4-BE49-F238E27FC236}">
                <a16:creationId xmlns:a16="http://schemas.microsoft.com/office/drawing/2014/main" id="{2250AEA6-4635-41B4-A76C-A065D3EA8637}"/>
              </a:ext>
            </a:extLst>
          </p:cNvPr>
          <p:cNvSpPr txBox="1"/>
          <p:nvPr/>
        </p:nvSpPr>
        <p:spPr>
          <a:xfrm>
            <a:off x="9895860" y="1762996"/>
            <a:ext cx="1742683" cy="461665"/>
          </a:xfrm>
          <a:prstGeom prst="rect">
            <a:avLst/>
          </a:prstGeom>
          <a:noFill/>
        </p:spPr>
        <p:txBody>
          <a:bodyPr wrap="square" rtlCol="0">
            <a:spAutoFit/>
          </a:bodyPr>
          <a:lstStyle/>
          <a:p>
            <a:pPr algn="ctr"/>
            <a:r>
              <a:rPr lang="en-US" sz="2400" b="1" dirty="0"/>
              <a:t>Bit-Monero</a:t>
            </a:r>
          </a:p>
        </p:txBody>
      </p:sp>
      <p:pic>
        <p:nvPicPr>
          <p:cNvPr id="47" name="Picture 46">
            <a:extLst>
              <a:ext uri="{FF2B5EF4-FFF2-40B4-BE49-F238E27FC236}">
                <a16:creationId xmlns:a16="http://schemas.microsoft.com/office/drawing/2014/main" id="{DEAE0F46-0152-47C5-84B7-D397B9B8BC8B}"/>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51150" y="3143141"/>
            <a:ext cx="526620" cy="531485"/>
          </a:xfrm>
          <a:prstGeom prst="rect">
            <a:avLst/>
          </a:prstGeom>
        </p:spPr>
      </p:pic>
      <p:pic>
        <p:nvPicPr>
          <p:cNvPr id="48" name="Picture 47">
            <a:extLst>
              <a:ext uri="{FF2B5EF4-FFF2-40B4-BE49-F238E27FC236}">
                <a16:creationId xmlns:a16="http://schemas.microsoft.com/office/drawing/2014/main" id="{337B98EF-AB57-4F1F-83D3-902D6071D540}"/>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71121" y="2988979"/>
            <a:ext cx="526620" cy="531485"/>
          </a:xfrm>
          <a:prstGeom prst="rect">
            <a:avLst/>
          </a:prstGeom>
        </p:spPr>
      </p:pic>
      <p:pic>
        <p:nvPicPr>
          <p:cNvPr id="49" name="Picture 48">
            <a:extLst>
              <a:ext uri="{FF2B5EF4-FFF2-40B4-BE49-F238E27FC236}">
                <a16:creationId xmlns:a16="http://schemas.microsoft.com/office/drawing/2014/main" id="{B91C5475-154B-4970-A090-15F5ADBF13CD}"/>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934" y="2653061"/>
            <a:ext cx="526620" cy="531485"/>
          </a:xfrm>
          <a:prstGeom prst="rect">
            <a:avLst/>
          </a:prstGeom>
        </p:spPr>
      </p:pic>
      <p:pic>
        <p:nvPicPr>
          <p:cNvPr id="50" name="Picture 49">
            <a:extLst>
              <a:ext uri="{FF2B5EF4-FFF2-40B4-BE49-F238E27FC236}">
                <a16:creationId xmlns:a16="http://schemas.microsoft.com/office/drawing/2014/main" id="{7FC540AB-DD29-4646-8A67-291B9BA6ECC1}"/>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18958" y="2890778"/>
            <a:ext cx="526620" cy="531485"/>
          </a:xfrm>
          <a:prstGeom prst="rect">
            <a:avLst/>
          </a:prstGeom>
        </p:spPr>
      </p:pic>
      <p:pic>
        <p:nvPicPr>
          <p:cNvPr id="51" name="Picture 50">
            <a:extLst>
              <a:ext uri="{FF2B5EF4-FFF2-40B4-BE49-F238E27FC236}">
                <a16:creationId xmlns:a16="http://schemas.microsoft.com/office/drawing/2014/main" id="{7414ECC0-EBE3-4D58-ABDB-B07067BFEBFB}"/>
              </a:ext>
            </a:extLst>
          </p:cNvPr>
          <p:cNvPicPr>
            <a:picLocks noChangeAspect="1"/>
          </p:cNvPicPr>
          <p:nvPr/>
        </p:nvPicPr>
        <p:blipFill>
          <a:blip r:embed="rId3">
            <a:alphaModFix amt="30000"/>
            <a:duotone>
              <a:prstClr val="black"/>
              <a:schemeClr val="accent3">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0086" y="2755595"/>
            <a:ext cx="526620" cy="531485"/>
          </a:xfrm>
          <a:prstGeom prst="rect">
            <a:avLst/>
          </a:prstGeom>
        </p:spPr>
      </p:pic>
      <p:sp>
        <p:nvSpPr>
          <p:cNvPr id="52" name="Rectangle: Rounded Corners 51">
            <a:extLst>
              <a:ext uri="{FF2B5EF4-FFF2-40B4-BE49-F238E27FC236}">
                <a16:creationId xmlns:a16="http://schemas.microsoft.com/office/drawing/2014/main" id="{B58195E1-2215-4B4D-8E82-F09F5A5CADCB}"/>
              </a:ext>
            </a:extLst>
          </p:cNvPr>
          <p:cNvSpPr/>
          <p:nvPr/>
        </p:nvSpPr>
        <p:spPr>
          <a:xfrm>
            <a:off x="6163348"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32BECD3-0340-46E4-8799-1D2DE393359B}"/>
              </a:ext>
            </a:extLst>
          </p:cNvPr>
          <p:cNvSpPr/>
          <p:nvPr/>
        </p:nvSpPr>
        <p:spPr>
          <a:xfrm>
            <a:off x="7843692" y="1731239"/>
            <a:ext cx="200174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D38DF1C-62C7-482A-9899-F9AC68B54F52}"/>
              </a:ext>
            </a:extLst>
          </p:cNvPr>
          <p:cNvSpPr/>
          <p:nvPr/>
        </p:nvSpPr>
        <p:spPr>
          <a:xfrm>
            <a:off x="9895861" y="1731239"/>
            <a:ext cx="179573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C7DDBA1B-8625-47EF-80AF-591B6D6A1B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429646" y="2846826"/>
            <a:ext cx="526620" cy="531485"/>
          </a:xfrm>
          <a:prstGeom prst="rect">
            <a:avLst/>
          </a:prstGeom>
        </p:spPr>
      </p:pic>
      <p:pic>
        <p:nvPicPr>
          <p:cNvPr id="56" name="Picture 55">
            <a:extLst>
              <a:ext uri="{FF2B5EF4-FFF2-40B4-BE49-F238E27FC236}">
                <a16:creationId xmlns:a16="http://schemas.microsoft.com/office/drawing/2014/main" id="{C8133902-AA73-410C-9359-3D62182BC86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249617" y="2692664"/>
            <a:ext cx="526620" cy="531485"/>
          </a:xfrm>
          <a:prstGeom prst="rect">
            <a:avLst/>
          </a:prstGeom>
        </p:spPr>
      </p:pic>
      <p:pic>
        <p:nvPicPr>
          <p:cNvPr id="57" name="Picture 56">
            <a:extLst>
              <a:ext uri="{FF2B5EF4-FFF2-40B4-BE49-F238E27FC236}">
                <a16:creationId xmlns:a16="http://schemas.microsoft.com/office/drawing/2014/main" id="{2533FA3B-EE79-4A6B-9C0E-FBFC7EF0C6EC}"/>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503430" y="2356746"/>
            <a:ext cx="526620" cy="531485"/>
          </a:xfrm>
          <a:prstGeom prst="rect">
            <a:avLst/>
          </a:prstGeom>
        </p:spPr>
      </p:pic>
      <p:pic>
        <p:nvPicPr>
          <p:cNvPr id="58" name="Picture 57">
            <a:extLst>
              <a:ext uri="{FF2B5EF4-FFF2-40B4-BE49-F238E27FC236}">
                <a16:creationId xmlns:a16="http://schemas.microsoft.com/office/drawing/2014/main" id="{A79A00A4-0AA8-4132-B59D-8ADED7E88D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97454" y="2594463"/>
            <a:ext cx="526620" cy="531485"/>
          </a:xfrm>
          <a:prstGeom prst="rect">
            <a:avLst/>
          </a:prstGeom>
        </p:spPr>
      </p:pic>
      <p:pic>
        <p:nvPicPr>
          <p:cNvPr id="59" name="Picture 58">
            <a:extLst>
              <a:ext uri="{FF2B5EF4-FFF2-40B4-BE49-F238E27FC236}">
                <a16:creationId xmlns:a16="http://schemas.microsoft.com/office/drawing/2014/main" id="{5BCD3106-D98F-44FF-89E1-EE13659D121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978582" y="2459280"/>
            <a:ext cx="526620" cy="531485"/>
          </a:xfrm>
          <a:prstGeom prst="rect">
            <a:avLst/>
          </a:prstGeom>
        </p:spPr>
      </p:pic>
      <p:pic>
        <p:nvPicPr>
          <p:cNvPr id="60" name="Picture 59">
            <a:extLst>
              <a:ext uri="{FF2B5EF4-FFF2-40B4-BE49-F238E27FC236}">
                <a16:creationId xmlns:a16="http://schemas.microsoft.com/office/drawing/2014/main" id="{6C414304-C8FF-474B-BDE9-9B5930A2670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04926" y="2814467"/>
            <a:ext cx="526620" cy="531485"/>
          </a:xfrm>
          <a:prstGeom prst="rect">
            <a:avLst/>
          </a:prstGeom>
        </p:spPr>
      </p:pic>
      <p:pic>
        <p:nvPicPr>
          <p:cNvPr id="61" name="Picture 60">
            <a:extLst>
              <a:ext uri="{FF2B5EF4-FFF2-40B4-BE49-F238E27FC236}">
                <a16:creationId xmlns:a16="http://schemas.microsoft.com/office/drawing/2014/main" id="{1EFCAB7E-23A2-43E5-A817-C46B187D4B05}"/>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24897" y="2660305"/>
            <a:ext cx="526620" cy="531485"/>
          </a:xfrm>
          <a:prstGeom prst="rect">
            <a:avLst/>
          </a:prstGeom>
        </p:spPr>
      </p:pic>
      <p:pic>
        <p:nvPicPr>
          <p:cNvPr id="62" name="Picture 61">
            <a:extLst>
              <a:ext uri="{FF2B5EF4-FFF2-40B4-BE49-F238E27FC236}">
                <a16:creationId xmlns:a16="http://schemas.microsoft.com/office/drawing/2014/main" id="{D90267FB-B08A-4C34-BDF6-BED55F78A151}"/>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8710" y="2324387"/>
            <a:ext cx="526620" cy="531485"/>
          </a:xfrm>
          <a:prstGeom prst="rect">
            <a:avLst/>
          </a:prstGeom>
        </p:spPr>
      </p:pic>
      <p:pic>
        <p:nvPicPr>
          <p:cNvPr id="63" name="Picture 62">
            <a:extLst>
              <a:ext uri="{FF2B5EF4-FFF2-40B4-BE49-F238E27FC236}">
                <a16:creationId xmlns:a16="http://schemas.microsoft.com/office/drawing/2014/main" id="{1ABD8F44-2322-46F3-820D-E3640EAB577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2734" y="2562104"/>
            <a:ext cx="526620" cy="531485"/>
          </a:xfrm>
          <a:prstGeom prst="rect">
            <a:avLst/>
          </a:prstGeom>
        </p:spPr>
      </p:pic>
      <p:pic>
        <p:nvPicPr>
          <p:cNvPr id="64" name="Picture 63">
            <a:extLst>
              <a:ext uri="{FF2B5EF4-FFF2-40B4-BE49-F238E27FC236}">
                <a16:creationId xmlns:a16="http://schemas.microsoft.com/office/drawing/2014/main" id="{D45734F5-F840-4250-ABC2-8369160F5E6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53862" y="2426921"/>
            <a:ext cx="526620" cy="531485"/>
          </a:xfrm>
          <a:prstGeom prst="rect">
            <a:avLst/>
          </a:prstGeom>
        </p:spPr>
      </p:pic>
      <p:sp>
        <p:nvSpPr>
          <p:cNvPr id="65" name="Arrow: Curved Up 64">
            <a:extLst>
              <a:ext uri="{FF2B5EF4-FFF2-40B4-BE49-F238E27FC236}">
                <a16:creationId xmlns:a16="http://schemas.microsoft.com/office/drawing/2014/main" id="{1F7A5FBA-6F21-40E6-BB2E-1A0F4016596C}"/>
              </a:ext>
            </a:extLst>
          </p:cNvPr>
          <p:cNvSpPr/>
          <p:nvPr/>
        </p:nvSpPr>
        <p:spPr>
          <a:xfrm rot="21172627" flipV="1">
            <a:off x="7256516" y="2246156"/>
            <a:ext cx="1995919" cy="376020"/>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7" name="Picture 66">
            <a:extLst>
              <a:ext uri="{FF2B5EF4-FFF2-40B4-BE49-F238E27FC236}">
                <a16:creationId xmlns:a16="http://schemas.microsoft.com/office/drawing/2014/main" id="{1D40972A-31C2-4E6E-BBD7-A3E4A3DEEFE6}"/>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82038" y="3404550"/>
            <a:ext cx="526620" cy="531485"/>
          </a:xfrm>
          <a:prstGeom prst="rect">
            <a:avLst/>
          </a:prstGeom>
        </p:spPr>
      </p:pic>
      <p:pic>
        <p:nvPicPr>
          <p:cNvPr id="68" name="Picture 67">
            <a:extLst>
              <a:ext uri="{FF2B5EF4-FFF2-40B4-BE49-F238E27FC236}">
                <a16:creationId xmlns:a16="http://schemas.microsoft.com/office/drawing/2014/main" id="{8B0A6033-7EE7-4636-B7A9-03950DA521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53802" y="3385540"/>
            <a:ext cx="526620" cy="531485"/>
          </a:xfrm>
          <a:prstGeom prst="rect">
            <a:avLst/>
          </a:prstGeom>
        </p:spPr>
      </p:pic>
      <p:pic>
        <p:nvPicPr>
          <p:cNvPr id="69" name="Picture 68">
            <a:extLst>
              <a:ext uri="{FF2B5EF4-FFF2-40B4-BE49-F238E27FC236}">
                <a16:creationId xmlns:a16="http://schemas.microsoft.com/office/drawing/2014/main" id="{EB9789C5-4C8A-459D-B795-DDBB812494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24874" y="2856626"/>
            <a:ext cx="526620" cy="531485"/>
          </a:xfrm>
          <a:prstGeom prst="rect">
            <a:avLst/>
          </a:prstGeom>
        </p:spPr>
      </p:pic>
      <p:pic>
        <p:nvPicPr>
          <p:cNvPr id="70" name="Picture 69">
            <a:extLst>
              <a:ext uri="{FF2B5EF4-FFF2-40B4-BE49-F238E27FC236}">
                <a16:creationId xmlns:a16="http://schemas.microsoft.com/office/drawing/2014/main" id="{48B07A0C-ADB2-4974-AD78-794D22DC229E}"/>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63136" y="2956619"/>
            <a:ext cx="526620" cy="531485"/>
          </a:xfrm>
          <a:prstGeom prst="rect">
            <a:avLst/>
          </a:prstGeom>
        </p:spPr>
      </p:pic>
      <p:pic>
        <p:nvPicPr>
          <p:cNvPr id="71" name="Picture 70">
            <a:extLst>
              <a:ext uri="{FF2B5EF4-FFF2-40B4-BE49-F238E27FC236}">
                <a16:creationId xmlns:a16="http://schemas.microsoft.com/office/drawing/2014/main" id="{1E353BE4-543A-4F61-B890-B08594350BE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92221" y="3138807"/>
            <a:ext cx="526620" cy="531485"/>
          </a:xfrm>
          <a:prstGeom prst="rect">
            <a:avLst/>
          </a:prstGeom>
        </p:spPr>
      </p:pic>
      <p:pic>
        <p:nvPicPr>
          <p:cNvPr id="72" name="Picture 71">
            <a:extLst>
              <a:ext uri="{FF2B5EF4-FFF2-40B4-BE49-F238E27FC236}">
                <a16:creationId xmlns:a16="http://schemas.microsoft.com/office/drawing/2014/main" id="{90C74F9F-B9FF-4AA0-8108-CFF9CA94E21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484565" y="3182587"/>
            <a:ext cx="514983" cy="519740"/>
          </a:xfrm>
          <a:prstGeom prst="rect">
            <a:avLst/>
          </a:prstGeom>
        </p:spPr>
      </p:pic>
      <p:pic>
        <p:nvPicPr>
          <p:cNvPr id="73" name="Picture 72">
            <a:extLst>
              <a:ext uri="{FF2B5EF4-FFF2-40B4-BE49-F238E27FC236}">
                <a16:creationId xmlns:a16="http://schemas.microsoft.com/office/drawing/2014/main" id="{92B8F918-98FB-49A9-919C-187A3D97B22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83365" y="3179482"/>
            <a:ext cx="526620" cy="531485"/>
          </a:xfrm>
          <a:prstGeom prst="rect">
            <a:avLst/>
          </a:prstGeom>
        </p:spPr>
      </p:pic>
      <p:pic>
        <p:nvPicPr>
          <p:cNvPr id="74" name="Picture 73">
            <a:extLst>
              <a:ext uri="{FF2B5EF4-FFF2-40B4-BE49-F238E27FC236}">
                <a16:creationId xmlns:a16="http://schemas.microsoft.com/office/drawing/2014/main" id="{5881E280-8181-41B9-8EEE-8027256BDE5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46742" y="3389904"/>
            <a:ext cx="526620" cy="531485"/>
          </a:xfrm>
          <a:prstGeom prst="rect">
            <a:avLst/>
          </a:prstGeom>
        </p:spPr>
      </p:pic>
      <p:pic>
        <p:nvPicPr>
          <p:cNvPr id="75" name="Picture 74">
            <a:extLst>
              <a:ext uri="{FF2B5EF4-FFF2-40B4-BE49-F238E27FC236}">
                <a16:creationId xmlns:a16="http://schemas.microsoft.com/office/drawing/2014/main" id="{82CD660F-86C5-41EB-8F99-F7C87916CC9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551953" y="2749216"/>
            <a:ext cx="526620" cy="531485"/>
          </a:xfrm>
          <a:prstGeom prst="rect">
            <a:avLst/>
          </a:prstGeom>
        </p:spPr>
      </p:pic>
      <p:pic>
        <p:nvPicPr>
          <p:cNvPr id="76" name="Picture 75">
            <a:extLst>
              <a:ext uri="{FF2B5EF4-FFF2-40B4-BE49-F238E27FC236}">
                <a16:creationId xmlns:a16="http://schemas.microsoft.com/office/drawing/2014/main" id="{100380F1-E4F8-43D3-8951-F6ABE04C545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927637" y="3026795"/>
            <a:ext cx="526620" cy="531485"/>
          </a:xfrm>
          <a:prstGeom prst="rect">
            <a:avLst/>
          </a:prstGeom>
        </p:spPr>
      </p:pic>
      <p:pic>
        <p:nvPicPr>
          <p:cNvPr id="77" name="Picture 76">
            <a:extLst>
              <a:ext uri="{FF2B5EF4-FFF2-40B4-BE49-F238E27FC236}">
                <a16:creationId xmlns:a16="http://schemas.microsoft.com/office/drawing/2014/main" id="{58186F41-B404-4B5A-8CBD-BB093CFB5D15}"/>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36994" y="2537535"/>
            <a:ext cx="526620" cy="531485"/>
          </a:xfrm>
          <a:prstGeom prst="rect">
            <a:avLst/>
          </a:prstGeom>
        </p:spPr>
      </p:pic>
      <p:pic>
        <p:nvPicPr>
          <p:cNvPr id="78" name="Picture 77">
            <a:extLst>
              <a:ext uri="{FF2B5EF4-FFF2-40B4-BE49-F238E27FC236}">
                <a16:creationId xmlns:a16="http://schemas.microsoft.com/office/drawing/2014/main" id="{D10D6731-C996-409C-A559-E75F044C0D6B}"/>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04784" y="2368308"/>
            <a:ext cx="526620" cy="531485"/>
          </a:xfrm>
          <a:prstGeom prst="rect">
            <a:avLst/>
          </a:prstGeom>
        </p:spPr>
      </p:pic>
      <p:pic>
        <p:nvPicPr>
          <p:cNvPr id="79" name="Picture 78">
            <a:extLst>
              <a:ext uri="{FF2B5EF4-FFF2-40B4-BE49-F238E27FC236}">
                <a16:creationId xmlns:a16="http://schemas.microsoft.com/office/drawing/2014/main" id="{C4CA4A19-0E7A-49A5-AF60-C9312E85289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24575" y="2509121"/>
            <a:ext cx="526620" cy="531485"/>
          </a:xfrm>
          <a:prstGeom prst="rect">
            <a:avLst/>
          </a:prstGeom>
        </p:spPr>
      </p:pic>
      <p:pic>
        <p:nvPicPr>
          <p:cNvPr id="80" name="Picture 79">
            <a:extLst>
              <a:ext uri="{FF2B5EF4-FFF2-40B4-BE49-F238E27FC236}">
                <a16:creationId xmlns:a16="http://schemas.microsoft.com/office/drawing/2014/main" id="{5FDD8A7B-1CDD-475F-A02D-9E814D1FAE9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37937" y="3431054"/>
            <a:ext cx="526620" cy="531485"/>
          </a:xfrm>
          <a:prstGeom prst="rect">
            <a:avLst/>
          </a:prstGeom>
        </p:spPr>
      </p:pic>
      <p:pic>
        <p:nvPicPr>
          <p:cNvPr id="84" name="Picture 83">
            <a:extLst>
              <a:ext uri="{FF2B5EF4-FFF2-40B4-BE49-F238E27FC236}">
                <a16:creationId xmlns:a16="http://schemas.microsoft.com/office/drawing/2014/main" id="{4FD07278-1BC7-40C9-910E-8655581BE7FB}"/>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3975" y="3104052"/>
            <a:ext cx="526620" cy="531485"/>
          </a:xfrm>
          <a:prstGeom prst="rect">
            <a:avLst/>
          </a:prstGeom>
        </p:spPr>
      </p:pic>
      <p:sp>
        <p:nvSpPr>
          <p:cNvPr id="85" name="TextBox 84">
            <a:extLst>
              <a:ext uri="{FF2B5EF4-FFF2-40B4-BE49-F238E27FC236}">
                <a16:creationId xmlns:a16="http://schemas.microsoft.com/office/drawing/2014/main" id="{3DE02D03-ADC2-4FE9-9346-8D747F317ED7}"/>
              </a:ext>
            </a:extLst>
          </p:cNvPr>
          <p:cNvSpPr txBox="1"/>
          <p:nvPr/>
        </p:nvSpPr>
        <p:spPr>
          <a:xfrm>
            <a:off x="8386894" y="4318264"/>
            <a:ext cx="1479222" cy="461665"/>
          </a:xfrm>
          <a:prstGeom prst="rect">
            <a:avLst/>
          </a:prstGeom>
          <a:noFill/>
        </p:spPr>
        <p:txBody>
          <a:bodyPr wrap="square" rtlCol="0">
            <a:spAutoFit/>
          </a:bodyPr>
          <a:lstStyle/>
          <a:p>
            <a:pPr algn="ctr"/>
            <a:r>
              <a:rPr lang="en-US" sz="2400" b="1" dirty="0"/>
              <a:t>Ethereum</a:t>
            </a:r>
          </a:p>
        </p:txBody>
      </p:sp>
      <p:sp>
        <p:nvSpPr>
          <p:cNvPr id="86" name="TextBox 85">
            <a:extLst>
              <a:ext uri="{FF2B5EF4-FFF2-40B4-BE49-F238E27FC236}">
                <a16:creationId xmlns:a16="http://schemas.microsoft.com/office/drawing/2014/main" id="{AC64EAF9-1D8E-4FCF-B617-2205DC4E9898}"/>
              </a:ext>
            </a:extLst>
          </p:cNvPr>
          <p:cNvSpPr txBox="1"/>
          <p:nvPr/>
        </p:nvSpPr>
        <p:spPr>
          <a:xfrm>
            <a:off x="10078411" y="4315413"/>
            <a:ext cx="1479222" cy="461665"/>
          </a:xfrm>
          <a:prstGeom prst="rect">
            <a:avLst/>
          </a:prstGeom>
          <a:noFill/>
        </p:spPr>
        <p:txBody>
          <a:bodyPr wrap="square" rtlCol="0">
            <a:spAutoFit/>
          </a:bodyPr>
          <a:lstStyle/>
          <a:p>
            <a:pPr algn="ctr"/>
            <a:r>
              <a:rPr lang="en-US" sz="2400" b="1" dirty="0"/>
              <a:t>Monero</a:t>
            </a:r>
          </a:p>
        </p:txBody>
      </p:sp>
      <p:sp>
        <p:nvSpPr>
          <p:cNvPr id="87" name="Rectangle: Rounded Corners 86">
            <a:extLst>
              <a:ext uri="{FF2B5EF4-FFF2-40B4-BE49-F238E27FC236}">
                <a16:creationId xmlns:a16="http://schemas.microsoft.com/office/drawing/2014/main" id="{DB1BBDFE-A09A-40E6-BCAD-394AE2E4C1EA}"/>
              </a:ext>
            </a:extLst>
          </p:cNvPr>
          <p:cNvSpPr/>
          <p:nvPr/>
        </p:nvSpPr>
        <p:spPr>
          <a:xfrm>
            <a:off x="8325917" y="4295904"/>
            <a:ext cx="1628014"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A135F31E-1573-4CFC-9D58-45B508DDF25D}"/>
              </a:ext>
            </a:extLst>
          </p:cNvPr>
          <p:cNvSpPr/>
          <p:nvPr/>
        </p:nvSpPr>
        <p:spPr>
          <a:xfrm>
            <a:off x="10127429" y="4295904"/>
            <a:ext cx="1479222"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5405692-6422-4886-94C5-57934A391EB4}"/>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08349" y="5411491"/>
            <a:ext cx="526620" cy="531485"/>
          </a:xfrm>
          <a:prstGeom prst="rect">
            <a:avLst/>
          </a:prstGeom>
        </p:spPr>
      </p:pic>
      <p:pic>
        <p:nvPicPr>
          <p:cNvPr id="90" name="Picture 89">
            <a:extLst>
              <a:ext uri="{FF2B5EF4-FFF2-40B4-BE49-F238E27FC236}">
                <a16:creationId xmlns:a16="http://schemas.microsoft.com/office/drawing/2014/main" id="{91D918C8-0558-444A-AB06-EFEFC03C451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02659" y="5004935"/>
            <a:ext cx="526620" cy="531485"/>
          </a:xfrm>
          <a:prstGeom prst="rect">
            <a:avLst/>
          </a:prstGeom>
        </p:spPr>
      </p:pic>
      <p:pic>
        <p:nvPicPr>
          <p:cNvPr id="91" name="Picture 90">
            <a:extLst>
              <a:ext uri="{FF2B5EF4-FFF2-40B4-BE49-F238E27FC236}">
                <a16:creationId xmlns:a16="http://schemas.microsoft.com/office/drawing/2014/main" id="{061F5736-106E-4255-8B82-877164C5BA3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82133" y="4921411"/>
            <a:ext cx="526620" cy="531485"/>
          </a:xfrm>
          <a:prstGeom prst="rect">
            <a:avLst/>
          </a:prstGeom>
        </p:spPr>
      </p:pic>
      <p:pic>
        <p:nvPicPr>
          <p:cNvPr id="92" name="Picture 91">
            <a:extLst>
              <a:ext uri="{FF2B5EF4-FFF2-40B4-BE49-F238E27FC236}">
                <a16:creationId xmlns:a16="http://schemas.microsoft.com/office/drawing/2014/main" id="{46D3B783-12BF-421E-BD5E-219EC7DAE28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76157" y="5159128"/>
            <a:ext cx="526620" cy="531485"/>
          </a:xfrm>
          <a:prstGeom prst="rect">
            <a:avLst/>
          </a:prstGeom>
        </p:spPr>
      </p:pic>
      <p:pic>
        <p:nvPicPr>
          <p:cNvPr id="93" name="Picture 92">
            <a:extLst>
              <a:ext uri="{FF2B5EF4-FFF2-40B4-BE49-F238E27FC236}">
                <a16:creationId xmlns:a16="http://schemas.microsoft.com/office/drawing/2014/main" id="{8A2F9A2C-A166-4A71-AD28-E8284E4BF30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57285" y="5023945"/>
            <a:ext cx="526620" cy="531485"/>
          </a:xfrm>
          <a:prstGeom prst="rect">
            <a:avLst/>
          </a:prstGeom>
        </p:spPr>
      </p:pic>
      <p:pic>
        <p:nvPicPr>
          <p:cNvPr id="94" name="Picture 93">
            <a:extLst>
              <a:ext uri="{FF2B5EF4-FFF2-40B4-BE49-F238E27FC236}">
                <a16:creationId xmlns:a16="http://schemas.microsoft.com/office/drawing/2014/main" id="{D56CECE1-F35C-4222-B311-E09377B2EC8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47955" y="5379132"/>
            <a:ext cx="526620" cy="531485"/>
          </a:xfrm>
          <a:prstGeom prst="rect">
            <a:avLst/>
          </a:prstGeom>
        </p:spPr>
      </p:pic>
      <p:pic>
        <p:nvPicPr>
          <p:cNvPr id="95" name="Picture 94">
            <a:extLst>
              <a:ext uri="{FF2B5EF4-FFF2-40B4-BE49-F238E27FC236}">
                <a16:creationId xmlns:a16="http://schemas.microsoft.com/office/drawing/2014/main" id="{887C366D-F483-479A-8DA0-654696354521}"/>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67353" y="5259393"/>
            <a:ext cx="526620" cy="531485"/>
          </a:xfrm>
          <a:prstGeom prst="rect">
            <a:avLst/>
          </a:prstGeom>
        </p:spPr>
      </p:pic>
      <p:pic>
        <p:nvPicPr>
          <p:cNvPr id="96" name="Picture 95">
            <a:extLst>
              <a:ext uri="{FF2B5EF4-FFF2-40B4-BE49-F238E27FC236}">
                <a16:creationId xmlns:a16="http://schemas.microsoft.com/office/drawing/2014/main" id="{E68E62C4-8634-4A13-A984-523845BF0FC5}"/>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421739" y="4889052"/>
            <a:ext cx="526620" cy="531485"/>
          </a:xfrm>
          <a:prstGeom prst="rect">
            <a:avLst/>
          </a:prstGeom>
        </p:spPr>
      </p:pic>
      <p:pic>
        <p:nvPicPr>
          <p:cNvPr id="97" name="Picture 96">
            <a:extLst>
              <a:ext uri="{FF2B5EF4-FFF2-40B4-BE49-F238E27FC236}">
                <a16:creationId xmlns:a16="http://schemas.microsoft.com/office/drawing/2014/main" id="{9A559BE6-BEAA-4054-9004-84E7529CEC4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15763" y="5126769"/>
            <a:ext cx="526620" cy="531485"/>
          </a:xfrm>
          <a:prstGeom prst="rect">
            <a:avLst/>
          </a:prstGeom>
        </p:spPr>
      </p:pic>
      <p:pic>
        <p:nvPicPr>
          <p:cNvPr id="98" name="Picture 97">
            <a:extLst>
              <a:ext uri="{FF2B5EF4-FFF2-40B4-BE49-F238E27FC236}">
                <a16:creationId xmlns:a16="http://schemas.microsoft.com/office/drawing/2014/main" id="{9F4343F1-6AB2-4FD2-8590-49FE7E40C44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96891" y="4991586"/>
            <a:ext cx="526620" cy="531485"/>
          </a:xfrm>
          <a:prstGeom prst="rect">
            <a:avLst/>
          </a:prstGeom>
        </p:spPr>
      </p:pic>
      <p:pic>
        <p:nvPicPr>
          <p:cNvPr id="99" name="Picture 98">
            <a:extLst>
              <a:ext uri="{FF2B5EF4-FFF2-40B4-BE49-F238E27FC236}">
                <a16:creationId xmlns:a16="http://schemas.microsoft.com/office/drawing/2014/main" id="{81845825-C520-47A4-A622-5EF71E1C03D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12223" y="5705259"/>
            <a:ext cx="526620" cy="531485"/>
          </a:xfrm>
          <a:prstGeom prst="rect">
            <a:avLst/>
          </a:prstGeom>
        </p:spPr>
      </p:pic>
      <p:pic>
        <p:nvPicPr>
          <p:cNvPr id="100" name="Picture 99">
            <a:extLst>
              <a:ext uri="{FF2B5EF4-FFF2-40B4-BE49-F238E27FC236}">
                <a16:creationId xmlns:a16="http://schemas.microsoft.com/office/drawing/2014/main" id="{022A8147-417A-40A6-8148-77C4BBA524D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83987" y="5686249"/>
            <a:ext cx="526620" cy="531485"/>
          </a:xfrm>
          <a:prstGeom prst="rect">
            <a:avLst/>
          </a:prstGeom>
        </p:spPr>
      </p:pic>
      <p:pic>
        <p:nvPicPr>
          <p:cNvPr id="101" name="Picture 100">
            <a:extLst>
              <a:ext uri="{FF2B5EF4-FFF2-40B4-BE49-F238E27FC236}">
                <a16:creationId xmlns:a16="http://schemas.microsoft.com/office/drawing/2014/main" id="{45D1547F-ECE7-4EA9-B12A-00365B464F3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55059" y="5157335"/>
            <a:ext cx="526620" cy="531485"/>
          </a:xfrm>
          <a:prstGeom prst="rect">
            <a:avLst/>
          </a:prstGeom>
        </p:spPr>
      </p:pic>
      <p:pic>
        <p:nvPicPr>
          <p:cNvPr id="102" name="Picture 101">
            <a:extLst>
              <a:ext uri="{FF2B5EF4-FFF2-40B4-BE49-F238E27FC236}">
                <a16:creationId xmlns:a16="http://schemas.microsoft.com/office/drawing/2014/main" id="{826E29E9-4A8B-4E6D-A678-00D9DAFBB71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93321" y="5257328"/>
            <a:ext cx="526620" cy="531485"/>
          </a:xfrm>
          <a:prstGeom prst="rect">
            <a:avLst/>
          </a:prstGeom>
        </p:spPr>
      </p:pic>
      <p:pic>
        <p:nvPicPr>
          <p:cNvPr id="103" name="Picture 102">
            <a:extLst>
              <a:ext uri="{FF2B5EF4-FFF2-40B4-BE49-F238E27FC236}">
                <a16:creationId xmlns:a16="http://schemas.microsoft.com/office/drawing/2014/main" id="{1B843DD5-85DA-4821-B8FA-BC77141FDACD}"/>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2406" y="5439516"/>
            <a:ext cx="526620" cy="531485"/>
          </a:xfrm>
          <a:prstGeom prst="rect">
            <a:avLst/>
          </a:prstGeom>
        </p:spPr>
      </p:pic>
      <p:pic>
        <p:nvPicPr>
          <p:cNvPr id="104" name="Picture 103">
            <a:extLst>
              <a:ext uri="{FF2B5EF4-FFF2-40B4-BE49-F238E27FC236}">
                <a16:creationId xmlns:a16="http://schemas.microsoft.com/office/drawing/2014/main" id="{005A2C1F-D168-4452-A079-40D1F4117ED7}"/>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14750" y="5483296"/>
            <a:ext cx="514983" cy="519740"/>
          </a:xfrm>
          <a:prstGeom prst="rect">
            <a:avLst/>
          </a:prstGeom>
        </p:spPr>
      </p:pic>
      <p:pic>
        <p:nvPicPr>
          <p:cNvPr id="105" name="Picture 104">
            <a:extLst>
              <a:ext uri="{FF2B5EF4-FFF2-40B4-BE49-F238E27FC236}">
                <a16:creationId xmlns:a16="http://schemas.microsoft.com/office/drawing/2014/main" id="{6A72F37C-C724-4C0F-8DC5-D6E2BA36E73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913550" y="5480191"/>
            <a:ext cx="526620" cy="531485"/>
          </a:xfrm>
          <a:prstGeom prst="rect">
            <a:avLst/>
          </a:prstGeom>
        </p:spPr>
      </p:pic>
      <p:pic>
        <p:nvPicPr>
          <p:cNvPr id="106" name="Picture 105">
            <a:extLst>
              <a:ext uri="{FF2B5EF4-FFF2-40B4-BE49-F238E27FC236}">
                <a16:creationId xmlns:a16="http://schemas.microsoft.com/office/drawing/2014/main" id="{F0F051A2-BFE6-46C1-8AD8-63E49818392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6927" y="5690613"/>
            <a:ext cx="526620" cy="531485"/>
          </a:xfrm>
          <a:prstGeom prst="rect">
            <a:avLst/>
          </a:prstGeom>
        </p:spPr>
      </p:pic>
      <p:pic>
        <p:nvPicPr>
          <p:cNvPr id="107" name="Picture 106">
            <a:extLst>
              <a:ext uri="{FF2B5EF4-FFF2-40B4-BE49-F238E27FC236}">
                <a16:creationId xmlns:a16="http://schemas.microsoft.com/office/drawing/2014/main" id="{16F1AB94-6678-4E03-8FCF-F952DE4A8D0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82138" y="5049925"/>
            <a:ext cx="526620" cy="531485"/>
          </a:xfrm>
          <a:prstGeom prst="rect">
            <a:avLst/>
          </a:prstGeom>
        </p:spPr>
      </p:pic>
      <p:pic>
        <p:nvPicPr>
          <p:cNvPr id="108" name="Picture 107">
            <a:extLst>
              <a:ext uri="{FF2B5EF4-FFF2-40B4-BE49-F238E27FC236}">
                <a16:creationId xmlns:a16="http://schemas.microsoft.com/office/drawing/2014/main" id="{C9FCAF5E-E784-452D-A376-D0744EA0E7A8}"/>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57822" y="5327504"/>
            <a:ext cx="526620" cy="531485"/>
          </a:xfrm>
          <a:prstGeom prst="rect">
            <a:avLst/>
          </a:prstGeom>
        </p:spPr>
      </p:pic>
      <p:pic>
        <p:nvPicPr>
          <p:cNvPr id="109" name="Picture 108">
            <a:extLst>
              <a:ext uri="{FF2B5EF4-FFF2-40B4-BE49-F238E27FC236}">
                <a16:creationId xmlns:a16="http://schemas.microsoft.com/office/drawing/2014/main" id="{BA125354-01F8-4CA4-8CE9-C1AEA7E1D7A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67179" y="4838244"/>
            <a:ext cx="526620" cy="531485"/>
          </a:xfrm>
          <a:prstGeom prst="rect">
            <a:avLst/>
          </a:prstGeom>
        </p:spPr>
      </p:pic>
      <p:pic>
        <p:nvPicPr>
          <p:cNvPr id="110" name="Picture 109">
            <a:extLst>
              <a:ext uri="{FF2B5EF4-FFF2-40B4-BE49-F238E27FC236}">
                <a16:creationId xmlns:a16="http://schemas.microsoft.com/office/drawing/2014/main" id="{056A83B1-DF57-4436-BD97-84D98D8D379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34969" y="4669017"/>
            <a:ext cx="526620" cy="531485"/>
          </a:xfrm>
          <a:prstGeom prst="rect">
            <a:avLst/>
          </a:prstGeom>
        </p:spPr>
      </p:pic>
      <p:pic>
        <p:nvPicPr>
          <p:cNvPr id="111" name="Picture 110">
            <a:extLst>
              <a:ext uri="{FF2B5EF4-FFF2-40B4-BE49-F238E27FC236}">
                <a16:creationId xmlns:a16="http://schemas.microsoft.com/office/drawing/2014/main" id="{7D7C02CC-37DA-464A-BCA6-A3663C1283DC}"/>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54760" y="4809830"/>
            <a:ext cx="526620" cy="531485"/>
          </a:xfrm>
          <a:prstGeom prst="rect">
            <a:avLst/>
          </a:prstGeom>
        </p:spPr>
      </p:pic>
      <p:sp>
        <p:nvSpPr>
          <p:cNvPr id="66" name="Arrow: Curved Up 65">
            <a:extLst>
              <a:ext uri="{FF2B5EF4-FFF2-40B4-BE49-F238E27FC236}">
                <a16:creationId xmlns:a16="http://schemas.microsoft.com/office/drawing/2014/main" id="{01D67F8A-ACFE-43CB-8C39-0A654BC22B52}"/>
              </a:ext>
            </a:extLst>
          </p:cNvPr>
          <p:cNvSpPr/>
          <p:nvPr/>
        </p:nvSpPr>
        <p:spPr>
          <a:xfrm rot="21269918">
            <a:off x="6716501" y="3489259"/>
            <a:ext cx="4042692" cy="680129"/>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Right 112">
            <a:extLst>
              <a:ext uri="{FF2B5EF4-FFF2-40B4-BE49-F238E27FC236}">
                <a16:creationId xmlns:a16="http://schemas.microsoft.com/office/drawing/2014/main" id="{97E6AEBD-3476-4784-AD6E-BEF2912B676B}"/>
              </a:ext>
            </a:extLst>
          </p:cNvPr>
          <p:cNvSpPr/>
          <p:nvPr/>
        </p:nvSpPr>
        <p:spPr>
          <a:xfrm>
            <a:off x="4960963" y="4263530"/>
            <a:ext cx="1945682" cy="937289"/>
          </a:xfrm>
          <a:prstGeom prst="rightArrow">
            <a:avLst/>
          </a:prstGeom>
          <a:solidFill>
            <a:schemeClr val="bg1">
              <a:lumMod val="7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New" panose="02070309020205020404" pitchFamily="49" charset="0"/>
                <a:cs typeface="Courier New" panose="02070309020205020404" pitchFamily="49" charset="0"/>
              </a:rPr>
              <a:t>BIP</a:t>
            </a:r>
            <a:r>
              <a:rPr lang="en-US" sz="2400" b="1" dirty="0">
                <a:solidFill>
                  <a:schemeClr val="tx1"/>
                </a:solidFill>
                <a:latin typeface="Courier New" panose="02070309020205020404" pitchFamily="49" charset="0"/>
                <a:cs typeface="Courier New" panose="02070309020205020404" pitchFamily="49" charset="0"/>
              </a:rPr>
              <a:t> </a:t>
            </a:r>
            <a:r>
              <a:rPr lang="en-US" sz="2800" b="1" dirty="0">
                <a:solidFill>
                  <a:schemeClr val="tx1"/>
                </a:solidFill>
                <a:latin typeface="Courier New" panose="02070309020205020404" pitchFamily="49" charset="0"/>
                <a:cs typeface="Courier New" panose="02070309020205020404" pitchFamily="49" charset="0"/>
              </a:rPr>
              <a:t>300</a:t>
            </a:r>
          </a:p>
        </p:txBody>
      </p:sp>
      <p:sp>
        <p:nvSpPr>
          <p:cNvPr id="114" name="Rectangle 113">
            <a:extLst>
              <a:ext uri="{FF2B5EF4-FFF2-40B4-BE49-F238E27FC236}">
                <a16:creationId xmlns:a16="http://schemas.microsoft.com/office/drawing/2014/main" id="{92BBB06A-70CF-4499-8E5C-78B48691C68E}"/>
              </a:ext>
            </a:extLst>
          </p:cNvPr>
          <p:cNvSpPr/>
          <p:nvPr/>
        </p:nvSpPr>
        <p:spPr>
          <a:xfrm>
            <a:off x="7787590" y="1100383"/>
            <a:ext cx="3993583" cy="2713206"/>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130AC6A-CD6E-4EF8-A65D-EC2EFB1F2515}"/>
              </a:ext>
            </a:extLst>
          </p:cNvPr>
          <p:cNvSpPr txBox="1"/>
          <p:nvPr/>
        </p:nvSpPr>
        <p:spPr>
          <a:xfrm>
            <a:off x="8562233" y="1168584"/>
            <a:ext cx="2607766" cy="369332"/>
          </a:xfrm>
          <a:prstGeom prst="rect">
            <a:avLst/>
          </a:prstGeom>
          <a:noFill/>
        </p:spPr>
        <p:txBody>
          <a:bodyPr wrap="square" rtlCol="0">
            <a:spAutoFit/>
          </a:bodyPr>
          <a:lstStyle/>
          <a:p>
            <a:pPr algn="ctr"/>
            <a:r>
              <a:rPr lang="en-US" i="1" dirty="0">
                <a:solidFill>
                  <a:srgbClr val="FF0000"/>
                </a:solidFill>
              </a:rPr>
              <a:t>“Drivechains”</a:t>
            </a:r>
          </a:p>
        </p:txBody>
      </p:sp>
      <p:sp>
        <p:nvSpPr>
          <p:cNvPr id="3" name="Isosceles Triangle 2">
            <a:extLst>
              <a:ext uri="{FF2B5EF4-FFF2-40B4-BE49-F238E27FC236}">
                <a16:creationId xmlns:a16="http://schemas.microsoft.com/office/drawing/2014/main" id="{B1ECED59-E28C-49CE-B5E9-D8CD9A489710}"/>
              </a:ext>
            </a:extLst>
          </p:cNvPr>
          <p:cNvSpPr/>
          <p:nvPr/>
        </p:nvSpPr>
        <p:spPr>
          <a:xfrm rot="20751553">
            <a:off x="6610643" y="3502689"/>
            <a:ext cx="292244" cy="238046"/>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F51FDFF-756C-4D84-9BC5-5F4C8245A31F}"/>
              </a:ext>
            </a:extLst>
          </p:cNvPr>
          <p:cNvSpPr/>
          <p:nvPr/>
        </p:nvSpPr>
        <p:spPr>
          <a:xfrm rot="17831546">
            <a:off x="7253732" y="2700780"/>
            <a:ext cx="135764" cy="120327"/>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DDF555D-6ADE-47CD-AFA2-A9A6FF308312}"/>
              </a:ext>
            </a:extLst>
          </p:cNvPr>
          <p:cNvSpPr/>
          <p:nvPr/>
        </p:nvSpPr>
        <p:spPr>
          <a:xfrm rot="20133121">
            <a:off x="6719259" y="3699788"/>
            <a:ext cx="149227" cy="847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4005463-427B-4D78-9FF0-DC6E934D5324}"/>
              </a:ext>
            </a:extLst>
          </p:cNvPr>
          <p:cNvSpPr/>
          <p:nvPr/>
        </p:nvSpPr>
        <p:spPr>
          <a:xfrm rot="16200000">
            <a:off x="7301937" y="2696208"/>
            <a:ext cx="66377" cy="667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A5112-18E8-41C2-86C7-44B856DA9237}"/>
              </a:ext>
            </a:extLst>
          </p:cNvPr>
          <p:cNvSpPr txBox="1"/>
          <p:nvPr/>
        </p:nvSpPr>
        <p:spPr>
          <a:xfrm rot="21324988">
            <a:off x="8178733" y="3863361"/>
            <a:ext cx="107419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Bip300</a:t>
            </a:r>
          </a:p>
        </p:txBody>
      </p:sp>
      <p:sp>
        <p:nvSpPr>
          <p:cNvPr id="121" name="TextBox 120">
            <a:extLst>
              <a:ext uri="{FF2B5EF4-FFF2-40B4-BE49-F238E27FC236}">
                <a16:creationId xmlns:a16="http://schemas.microsoft.com/office/drawing/2014/main" id="{A00608A0-0AB9-45DC-B59C-8C36D837D78A}"/>
              </a:ext>
            </a:extLst>
          </p:cNvPr>
          <p:cNvSpPr txBox="1"/>
          <p:nvPr/>
        </p:nvSpPr>
        <p:spPr>
          <a:xfrm rot="21324988">
            <a:off x="7800585" y="2187230"/>
            <a:ext cx="1074196"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Bip300</a:t>
            </a:r>
          </a:p>
        </p:txBody>
      </p:sp>
      <p:sp>
        <p:nvSpPr>
          <p:cNvPr id="7" name="Footer Placeholder 4">
            <a:extLst>
              <a:ext uri="{FF2B5EF4-FFF2-40B4-BE49-F238E27FC236}">
                <a16:creationId xmlns:a16="http://schemas.microsoft.com/office/drawing/2014/main" id="{49CBB027-EDC5-8497-2CFC-2D647D06354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77706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97A6-6AA4-4CBF-A197-422FF714806C}"/>
              </a:ext>
            </a:extLst>
          </p:cNvPr>
          <p:cNvSpPr>
            <a:spLocks noGrp="1"/>
          </p:cNvSpPr>
          <p:nvPr>
            <p:ph type="title"/>
          </p:nvPr>
        </p:nvSpPr>
        <p:spPr/>
        <p:txBody>
          <a:bodyPr>
            <a:normAutofit fontScale="90000"/>
          </a:bodyPr>
          <a:lstStyle/>
          <a:p>
            <a:r>
              <a:rPr lang="en-US" sz="5400" dirty="0"/>
              <a:t>The Goal</a:t>
            </a:r>
          </a:p>
        </p:txBody>
      </p:sp>
      <p:sp>
        <p:nvSpPr>
          <p:cNvPr id="5" name="Slide Number Placeholder 4">
            <a:extLst>
              <a:ext uri="{FF2B5EF4-FFF2-40B4-BE49-F238E27FC236}">
                <a16:creationId xmlns:a16="http://schemas.microsoft.com/office/drawing/2014/main" id="{E52F484F-FFEC-472D-8918-68E2E5456F75}"/>
              </a:ext>
            </a:extLst>
          </p:cNvPr>
          <p:cNvSpPr>
            <a:spLocks noGrp="1"/>
          </p:cNvSpPr>
          <p:nvPr>
            <p:ph type="sldNum" sz="quarter" idx="12"/>
          </p:nvPr>
        </p:nvSpPr>
        <p:spPr/>
        <p:txBody>
          <a:bodyPr/>
          <a:lstStyle/>
          <a:p>
            <a:fld id="{64A73B7B-B545-4723-8D44-5CC401310D8B}" type="slidenum">
              <a:rPr lang="en-US" smtClean="0"/>
              <a:t>16</a:t>
            </a:fld>
            <a:endParaRPr lang="en-US" dirty="0"/>
          </a:p>
        </p:txBody>
      </p:sp>
      <p:sp>
        <p:nvSpPr>
          <p:cNvPr id="6" name="Speech Bubble: Oval 5">
            <a:extLst>
              <a:ext uri="{FF2B5EF4-FFF2-40B4-BE49-F238E27FC236}">
                <a16:creationId xmlns:a16="http://schemas.microsoft.com/office/drawing/2014/main" id="{37EC36BD-DDAA-4661-9C36-E13B7F2EF144}"/>
              </a:ext>
            </a:extLst>
          </p:cNvPr>
          <p:cNvSpPr/>
          <p:nvPr/>
        </p:nvSpPr>
        <p:spPr>
          <a:xfrm>
            <a:off x="2551010" y="668164"/>
            <a:ext cx="6747369" cy="1530105"/>
          </a:xfrm>
          <a:prstGeom prst="wedgeEllipseCallout">
            <a:avLst>
              <a:gd name="adj1" fmla="val -51929"/>
              <a:gd name="adj2" fmla="val 10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Bitcoin does seem great… but can it do _______ ?</a:t>
            </a:r>
          </a:p>
        </p:txBody>
      </p:sp>
      <p:pic>
        <p:nvPicPr>
          <p:cNvPr id="8" name="Picture 7">
            <a:extLst>
              <a:ext uri="{FF2B5EF4-FFF2-40B4-BE49-F238E27FC236}">
                <a16:creationId xmlns:a16="http://schemas.microsoft.com/office/drawing/2014/main" id="{27101454-BC0B-40E3-A7F9-68E0135C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83" y="2835169"/>
            <a:ext cx="2539682" cy="2539682"/>
          </a:xfrm>
          <a:prstGeom prst="rect">
            <a:avLst/>
          </a:prstGeom>
        </p:spPr>
      </p:pic>
      <p:pic>
        <p:nvPicPr>
          <p:cNvPr id="9" name="Picture 8">
            <a:extLst>
              <a:ext uri="{FF2B5EF4-FFF2-40B4-BE49-F238E27FC236}">
                <a16:creationId xmlns:a16="http://schemas.microsoft.com/office/drawing/2014/main" id="{FF85FD84-6442-4E34-8017-46F0CBA82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10" name="Speech Bubble: Oval 9">
            <a:extLst>
              <a:ext uri="{FF2B5EF4-FFF2-40B4-BE49-F238E27FC236}">
                <a16:creationId xmlns:a16="http://schemas.microsoft.com/office/drawing/2014/main" id="{26F07696-73C1-44B1-8FE3-8A85DBCB2B4F}"/>
              </a:ext>
            </a:extLst>
          </p:cNvPr>
          <p:cNvSpPr/>
          <p:nvPr/>
        </p:nvSpPr>
        <p:spPr>
          <a:xfrm>
            <a:off x="4724882" y="4902634"/>
            <a:ext cx="2945998" cy="1255062"/>
          </a:xfrm>
          <a:prstGeom prst="wedgeEllipseCallout">
            <a:avLst>
              <a:gd name="adj1" fmla="val 94853"/>
              <a:gd name="adj2" fmla="val -19408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Yes.</a:t>
            </a:r>
            <a:br>
              <a:rPr lang="en-US" sz="2800" dirty="0">
                <a:solidFill>
                  <a:schemeClr val="bg1"/>
                </a:solidFill>
              </a:rPr>
            </a:br>
            <a:r>
              <a:rPr lang="en-US" sz="2800" dirty="0">
                <a:solidFill>
                  <a:schemeClr val="bg1"/>
                </a:solidFill>
              </a:rPr>
              <a:t>See BIP 300.</a:t>
            </a:r>
          </a:p>
        </p:txBody>
      </p:sp>
      <p:sp>
        <p:nvSpPr>
          <p:cNvPr id="11" name="TextBox 10">
            <a:extLst>
              <a:ext uri="{FF2B5EF4-FFF2-40B4-BE49-F238E27FC236}">
                <a16:creationId xmlns:a16="http://schemas.microsoft.com/office/drawing/2014/main" id="{A7F1684F-A847-4ACF-90AC-6BFE601B815D}"/>
              </a:ext>
            </a:extLst>
          </p:cNvPr>
          <p:cNvSpPr txBox="1"/>
          <p:nvPr/>
        </p:nvSpPr>
        <p:spPr>
          <a:xfrm>
            <a:off x="1656916" y="5511365"/>
            <a:ext cx="1369415" cy="646331"/>
          </a:xfrm>
          <a:prstGeom prst="rect">
            <a:avLst/>
          </a:prstGeom>
          <a:noFill/>
        </p:spPr>
        <p:txBody>
          <a:bodyPr wrap="square" rtlCol="0">
            <a:spAutoFit/>
          </a:bodyPr>
          <a:lstStyle/>
          <a:p>
            <a:pPr algn="ctr"/>
            <a:r>
              <a:rPr lang="en-US" sz="3600" dirty="0"/>
              <a:t>Noob</a:t>
            </a:r>
          </a:p>
        </p:txBody>
      </p:sp>
      <p:sp>
        <p:nvSpPr>
          <p:cNvPr id="12" name="TextBox 11">
            <a:extLst>
              <a:ext uri="{FF2B5EF4-FFF2-40B4-BE49-F238E27FC236}">
                <a16:creationId xmlns:a16="http://schemas.microsoft.com/office/drawing/2014/main" id="{9ED44430-DEF2-48EB-93BD-CA66BD9B7EEE}"/>
              </a:ext>
            </a:extLst>
          </p:cNvPr>
          <p:cNvSpPr txBox="1"/>
          <p:nvPr/>
        </p:nvSpPr>
        <p:spPr>
          <a:xfrm>
            <a:off x="7670879" y="540900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3" name="Speech Bubble: Oval 12">
            <a:extLst>
              <a:ext uri="{FF2B5EF4-FFF2-40B4-BE49-F238E27FC236}">
                <a16:creationId xmlns:a16="http://schemas.microsoft.com/office/drawing/2014/main" id="{39D9911D-7E8C-4C8A-8FDE-A3633527DB19}"/>
              </a:ext>
            </a:extLst>
          </p:cNvPr>
          <p:cNvSpPr/>
          <p:nvPr/>
        </p:nvSpPr>
        <p:spPr>
          <a:xfrm>
            <a:off x="3026331" y="2562926"/>
            <a:ext cx="4773691" cy="2339708"/>
          </a:xfrm>
          <a:prstGeom prst="wedgeEllipseCallout">
            <a:avLst>
              <a:gd name="adj1" fmla="val 77544"/>
              <a:gd name="adj2" fmla="val -287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Actually we DON’T want Bitcoin to do ______ in the first place because it is actually a bad due to _______, as you can read ______. But if by ______ you really mean ______, then yes Bitcoin can do that!  Eventually we are working on _____ which should be able to do ______ even better than ______ anyway but it is actually a good thing that the protocol is so difficult to upgrade </a:t>
            </a:r>
            <a:r>
              <a:rPr lang="en-US" sz="1400" dirty="0" err="1">
                <a:solidFill>
                  <a:schemeClr val="tx1"/>
                </a:solidFill>
              </a:rPr>
              <a:t>beca</a:t>
            </a:r>
            <a:r>
              <a:rPr lang="en-US" sz="1400" dirty="0">
                <a:solidFill>
                  <a:schemeClr val="tx1"/>
                </a:solidFill>
              </a:rPr>
              <a:t> …</a:t>
            </a:r>
          </a:p>
        </p:txBody>
      </p:sp>
      <p:sp>
        <p:nvSpPr>
          <p:cNvPr id="14" name="Multiplication Sign 13">
            <a:extLst>
              <a:ext uri="{FF2B5EF4-FFF2-40B4-BE49-F238E27FC236}">
                <a16:creationId xmlns:a16="http://schemas.microsoft.com/office/drawing/2014/main" id="{348EF7D1-BF8F-4646-9017-E87798FFF0AC}"/>
              </a:ext>
            </a:extLst>
          </p:cNvPr>
          <p:cNvSpPr/>
          <p:nvPr/>
        </p:nvSpPr>
        <p:spPr>
          <a:xfrm>
            <a:off x="3964905" y="1779042"/>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AE5513E-0F16-4FA9-86B1-1F4E055469C7}"/>
              </a:ext>
            </a:extLst>
          </p:cNvPr>
          <p:cNvCxnSpPr>
            <a:cxnSpLocks/>
          </p:cNvCxnSpPr>
          <p:nvPr/>
        </p:nvCxnSpPr>
        <p:spPr>
          <a:xfrm flipV="1">
            <a:off x="7255823" y="700304"/>
            <a:ext cx="2799779" cy="962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3B7DF3-547F-437F-BAD0-E45EA0E9111A}"/>
              </a:ext>
            </a:extLst>
          </p:cNvPr>
          <p:cNvCxnSpPr>
            <a:cxnSpLocks/>
          </p:cNvCxnSpPr>
          <p:nvPr/>
        </p:nvCxnSpPr>
        <p:spPr>
          <a:xfrm flipV="1">
            <a:off x="10103102" y="498764"/>
            <a:ext cx="0" cy="23364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F0CF6C-DF53-47A2-B78D-807C186B3C46}"/>
              </a:ext>
            </a:extLst>
          </p:cNvPr>
          <p:cNvSpPr txBox="1"/>
          <p:nvPr/>
        </p:nvSpPr>
        <p:spPr>
          <a:xfrm>
            <a:off x="10150603" y="428218"/>
            <a:ext cx="2007917" cy="2677656"/>
          </a:xfrm>
          <a:prstGeom prst="rect">
            <a:avLst/>
          </a:prstGeom>
          <a:noFill/>
        </p:spPr>
        <p:txBody>
          <a:bodyPr wrap="square" rtlCol="0">
            <a:spAutoFit/>
          </a:bodyPr>
          <a:lstStyle/>
          <a:p>
            <a:r>
              <a:rPr lang="en-US" sz="1600" dirty="0"/>
              <a:t>Smart Contracts</a:t>
            </a:r>
            <a:br>
              <a:rPr lang="en-US" dirty="0"/>
            </a:br>
            <a:r>
              <a:rPr lang="en-US" dirty="0" err="1"/>
              <a:t>DeFi</a:t>
            </a:r>
            <a:br>
              <a:rPr lang="en-US" dirty="0"/>
            </a:br>
            <a:r>
              <a:rPr lang="en-US" sz="1600" dirty="0"/>
              <a:t>Turing Completeness</a:t>
            </a:r>
            <a:br>
              <a:rPr lang="en-US" dirty="0"/>
            </a:br>
            <a:r>
              <a:rPr lang="en-US" dirty="0"/>
              <a:t>Ring Signatures</a:t>
            </a:r>
            <a:br>
              <a:rPr lang="en-US" dirty="0"/>
            </a:br>
            <a:r>
              <a:rPr lang="en-US" dirty="0"/>
              <a:t>zk-Snarks</a:t>
            </a:r>
            <a:br>
              <a:rPr lang="en-US" dirty="0"/>
            </a:br>
            <a:r>
              <a:rPr lang="en-US" sz="1600" dirty="0"/>
              <a:t>Large </a:t>
            </a:r>
            <a:r>
              <a:rPr lang="en-US" sz="1600" dirty="0" err="1"/>
              <a:t>Blocksizes</a:t>
            </a:r>
            <a:endParaRPr lang="en-US" sz="1600" dirty="0"/>
          </a:p>
          <a:p>
            <a:r>
              <a:rPr lang="en-US" sz="1600" dirty="0"/>
              <a:t>NFTs</a:t>
            </a:r>
            <a:br>
              <a:rPr lang="en-US" dirty="0"/>
            </a:br>
            <a:r>
              <a:rPr lang="en-US" dirty="0"/>
              <a:t>Oracles</a:t>
            </a:r>
          </a:p>
          <a:p>
            <a:r>
              <a:rPr lang="en-US" dirty="0" err="1"/>
              <a:t>Mimblewimble</a:t>
            </a:r>
            <a:endParaRPr lang="en-US" dirty="0"/>
          </a:p>
          <a:p>
            <a:r>
              <a:rPr lang="en-US" sz="1400" dirty="0"/>
              <a:t>…(</a:t>
            </a:r>
            <a:r>
              <a:rPr lang="en-US" sz="1400" dirty="0" err="1"/>
              <a:t>etc</a:t>
            </a:r>
            <a:r>
              <a:rPr lang="en-US" sz="1400" dirty="0"/>
              <a:t>)</a:t>
            </a:r>
            <a:endParaRPr lang="en-US" dirty="0"/>
          </a:p>
        </p:txBody>
      </p:sp>
      <p:sp>
        <p:nvSpPr>
          <p:cNvPr id="23" name="Footer Placeholder 4">
            <a:extLst>
              <a:ext uri="{FF2B5EF4-FFF2-40B4-BE49-F238E27FC236}">
                <a16:creationId xmlns:a16="http://schemas.microsoft.com/office/drawing/2014/main" id="{219D494D-9CA4-459E-BA8B-65B7BFD83B26}"/>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29396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4205-06E6-44D7-A4DD-80FBB3D8F60A}"/>
              </a:ext>
            </a:extLst>
          </p:cNvPr>
          <p:cNvSpPr>
            <a:spLocks noGrp="1"/>
          </p:cNvSpPr>
          <p:nvPr>
            <p:ph type="title"/>
          </p:nvPr>
        </p:nvSpPr>
        <p:spPr/>
        <p:txBody>
          <a:bodyPr>
            <a:normAutofit fontScale="90000"/>
          </a:bodyPr>
          <a:lstStyle/>
          <a:p>
            <a:r>
              <a:rPr lang="en-US" sz="5400" dirty="0"/>
              <a:t>Fringe Ideas</a:t>
            </a:r>
          </a:p>
        </p:txBody>
      </p:sp>
      <p:sp>
        <p:nvSpPr>
          <p:cNvPr id="5" name="Slide Number Placeholder 4">
            <a:extLst>
              <a:ext uri="{FF2B5EF4-FFF2-40B4-BE49-F238E27FC236}">
                <a16:creationId xmlns:a16="http://schemas.microsoft.com/office/drawing/2014/main" id="{BC070380-2B45-42D9-B280-AE78041C914C}"/>
              </a:ext>
            </a:extLst>
          </p:cNvPr>
          <p:cNvSpPr>
            <a:spLocks noGrp="1"/>
          </p:cNvSpPr>
          <p:nvPr>
            <p:ph type="sldNum" sz="quarter" idx="12"/>
          </p:nvPr>
        </p:nvSpPr>
        <p:spPr/>
        <p:txBody>
          <a:bodyPr/>
          <a:lstStyle/>
          <a:p>
            <a:fld id="{64A73B7B-B545-4723-8D44-5CC401310D8B}" type="slidenum">
              <a:rPr lang="en-US" smtClean="0"/>
              <a:t>17</a:t>
            </a:fld>
            <a:endParaRPr lang="en-US" dirty="0"/>
          </a:p>
        </p:txBody>
      </p:sp>
      <p:pic>
        <p:nvPicPr>
          <p:cNvPr id="6" name="Picture 5">
            <a:extLst>
              <a:ext uri="{FF2B5EF4-FFF2-40B4-BE49-F238E27FC236}">
                <a16:creationId xmlns:a16="http://schemas.microsoft.com/office/drawing/2014/main" id="{DDC3F112-A71D-485E-BE94-EC45E9813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36" y="1998074"/>
            <a:ext cx="2539682" cy="2539682"/>
          </a:xfrm>
          <a:prstGeom prst="rect">
            <a:avLst/>
          </a:prstGeom>
        </p:spPr>
      </p:pic>
      <p:sp>
        <p:nvSpPr>
          <p:cNvPr id="7" name="TextBox 6">
            <a:extLst>
              <a:ext uri="{FF2B5EF4-FFF2-40B4-BE49-F238E27FC236}">
                <a16:creationId xmlns:a16="http://schemas.microsoft.com/office/drawing/2014/main" id="{D86B3231-2179-4E32-92DC-C12E308287C8}"/>
              </a:ext>
            </a:extLst>
          </p:cNvPr>
          <p:cNvSpPr txBox="1"/>
          <p:nvPr/>
        </p:nvSpPr>
        <p:spPr>
          <a:xfrm>
            <a:off x="417715" y="4699595"/>
            <a:ext cx="3616124" cy="1200329"/>
          </a:xfrm>
          <a:prstGeom prst="rect">
            <a:avLst/>
          </a:prstGeom>
          <a:noFill/>
        </p:spPr>
        <p:txBody>
          <a:bodyPr wrap="square" rtlCol="0">
            <a:spAutoFit/>
          </a:bodyPr>
          <a:lstStyle/>
          <a:p>
            <a:pPr algn="ctr"/>
            <a:r>
              <a:rPr lang="en-US" sz="3600" dirty="0"/>
              <a:t>Noob (and/or Fringe Genius)</a:t>
            </a:r>
          </a:p>
        </p:txBody>
      </p:sp>
      <p:pic>
        <p:nvPicPr>
          <p:cNvPr id="8" name="Picture 7">
            <a:extLst>
              <a:ext uri="{FF2B5EF4-FFF2-40B4-BE49-F238E27FC236}">
                <a16:creationId xmlns:a16="http://schemas.microsoft.com/office/drawing/2014/main" id="{E2834BC8-B915-43F9-B6B5-E8CF21D41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9" name="Speech Bubble: Oval 8">
            <a:extLst>
              <a:ext uri="{FF2B5EF4-FFF2-40B4-BE49-F238E27FC236}">
                <a16:creationId xmlns:a16="http://schemas.microsoft.com/office/drawing/2014/main" id="{472E613B-B905-43FF-BA3B-DEDAE29C7A49}"/>
              </a:ext>
            </a:extLst>
          </p:cNvPr>
          <p:cNvSpPr/>
          <p:nvPr/>
        </p:nvSpPr>
        <p:spPr>
          <a:xfrm>
            <a:off x="4073489" y="5016331"/>
            <a:ext cx="3727667" cy="1255062"/>
          </a:xfrm>
          <a:prstGeom prst="wedgeEllipseCallout">
            <a:avLst>
              <a:gd name="adj1" fmla="val 81400"/>
              <a:gd name="adj2" fmla="val -20911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Use BIP 300.</a:t>
            </a:r>
          </a:p>
          <a:p>
            <a:pPr algn="ctr"/>
            <a:r>
              <a:rPr lang="en-US" sz="2800" dirty="0">
                <a:solidFill>
                  <a:schemeClr val="bg1"/>
                </a:solidFill>
              </a:rPr>
              <a:t>Good luck!! </a:t>
            </a:r>
          </a:p>
        </p:txBody>
      </p:sp>
      <p:sp>
        <p:nvSpPr>
          <p:cNvPr id="10" name="TextBox 9">
            <a:extLst>
              <a:ext uri="{FF2B5EF4-FFF2-40B4-BE49-F238E27FC236}">
                <a16:creationId xmlns:a16="http://schemas.microsoft.com/office/drawing/2014/main" id="{5DD9677D-0DB1-4140-859B-FE241E9E6CBF}"/>
              </a:ext>
            </a:extLst>
          </p:cNvPr>
          <p:cNvSpPr txBox="1"/>
          <p:nvPr/>
        </p:nvSpPr>
        <p:spPr>
          <a:xfrm>
            <a:off x="7800022" y="544597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1" name="Speech Bubble: Oval 10">
            <a:extLst>
              <a:ext uri="{FF2B5EF4-FFF2-40B4-BE49-F238E27FC236}">
                <a16:creationId xmlns:a16="http://schemas.microsoft.com/office/drawing/2014/main" id="{8DDC3F37-F6CA-434C-8CDC-D3830975CC5A}"/>
              </a:ext>
            </a:extLst>
          </p:cNvPr>
          <p:cNvSpPr/>
          <p:nvPr/>
        </p:nvSpPr>
        <p:spPr>
          <a:xfrm>
            <a:off x="2888344" y="2562926"/>
            <a:ext cx="5546750" cy="1974830"/>
          </a:xfrm>
          <a:prstGeom prst="wedgeEllipseCallout">
            <a:avLst>
              <a:gd name="adj1" fmla="val 58704"/>
              <a:gd name="adj2" fmla="val -2583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can’t just merge something into Bitcoin -- It affects everyone else’s nodes!! Besides, ______ has been proposed before and you need to read ______ so that you can learn why everyone hates it, especially our infallible _______ who would have done it by now if it were a good idea.  ________ is a SCAM and you are trying to ATTACK BITCOIN!! Even if your idea was good it would probably take years to get consensus and get merged into …</a:t>
            </a:r>
          </a:p>
        </p:txBody>
      </p:sp>
      <p:sp>
        <p:nvSpPr>
          <p:cNvPr id="12" name="Multiplication Sign 11">
            <a:extLst>
              <a:ext uri="{FF2B5EF4-FFF2-40B4-BE49-F238E27FC236}">
                <a16:creationId xmlns:a16="http://schemas.microsoft.com/office/drawing/2014/main" id="{BBF3589E-1936-4EFC-A05F-1B4351B82076}"/>
              </a:ext>
            </a:extLst>
          </p:cNvPr>
          <p:cNvSpPr/>
          <p:nvPr/>
        </p:nvSpPr>
        <p:spPr>
          <a:xfrm>
            <a:off x="4028890" y="1900383"/>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A77C9D17-D521-4E49-9A8C-B097A0CBBE1C}"/>
              </a:ext>
            </a:extLst>
          </p:cNvPr>
          <p:cNvSpPr/>
          <p:nvPr/>
        </p:nvSpPr>
        <p:spPr>
          <a:xfrm>
            <a:off x="2551010" y="668164"/>
            <a:ext cx="8189561" cy="1530105"/>
          </a:xfrm>
          <a:prstGeom prst="wedgeEllipseCallout">
            <a:avLst>
              <a:gd name="adj1" fmla="val -52359"/>
              <a:gd name="adj2" fmla="val 6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 can improve Bitcoin! It only needs my new idea:  _______ !! When can you merge my code ??</a:t>
            </a:r>
          </a:p>
        </p:txBody>
      </p:sp>
      <p:sp>
        <p:nvSpPr>
          <p:cNvPr id="14" name="Footer Placeholder 4">
            <a:extLst>
              <a:ext uri="{FF2B5EF4-FFF2-40B4-BE49-F238E27FC236}">
                <a16:creationId xmlns:a16="http://schemas.microsoft.com/office/drawing/2014/main" id="{0EE4668D-5E27-432B-9139-1AD0C52368A3}"/>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096751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18</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51" name="Footer Placeholder 4">
            <a:extLst>
              <a:ext uri="{FF2B5EF4-FFF2-40B4-BE49-F238E27FC236}">
                <a16:creationId xmlns:a16="http://schemas.microsoft.com/office/drawing/2014/main" id="{AD753F42-AE46-4797-A394-DEB9D05D119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2" name="TextBox 31">
            <a:extLst>
              <a:ext uri="{FF2B5EF4-FFF2-40B4-BE49-F238E27FC236}">
                <a16:creationId xmlns:a16="http://schemas.microsoft.com/office/drawing/2014/main" id="{811F282B-4B68-45FF-B774-DD0EDE6A0995}"/>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Tree>
    <p:extLst>
      <p:ext uri="{BB962C8B-B14F-4D97-AF65-F5344CB8AC3E}">
        <p14:creationId xmlns:p14="http://schemas.microsoft.com/office/powerpoint/2010/main" val="3599311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19</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pic>
        <p:nvPicPr>
          <p:cNvPr id="32" name="Picture 31">
            <a:extLst>
              <a:ext uri="{FF2B5EF4-FFF2-40B4-BE49-F238E27FC236}">
                <a16:creationId xmlns:a16="http://schemas.microsoft.com/office/drawing/2014/main" id="{4C56C86A-9FF8-42E7-91D4-7E7B3127AC66}"/>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71221" y="5177990"/>
            <a:ext cx="526620" cy="531485"/>
          </a:xfrm>
          <a:prstGeom prst="rect">
            <a:avLst/>
          </a:prstGeom>
        </p:spPr>
      </p:pic>
      <p:pic>
        <p:nvPicPr>
          <p:cNvPr id="33" name="Picture 32">
            <a:extLst>
              <a:ext uri="{FF2B5EF4-FFF2-40B4-BE49-F238E27FC236}">
                <a16:creationId xmlns:a16="http://schemas.microsoft.com/office/drawing/2014/main" id="{4A0CBD16-A19D-40D3-92B6-1EF1595BF6F4}"/>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479663" y="4893149"/>
            <a:ext cx="526620" cy="531485"/>
          </a:xfrm>
          <a:prstGeom prst="rect">
            <a:avLst/>
          </a:prstGeom>
        </p:spPr>
      </p:pic>
      <p:pic>
        <p:nvPicPr>
          <p:cNvPr id="34" name="Picture 33">
            <a:extLst>
              <a:ext uri="{FF2B5EF4-FFF2-40B4-BE49-F238E27FC236}">
                <a16:creationId xmlns:a16="http://schemas.microsoft.com/office/drawing/2014/main" id="{2B2966EA-A4EF-4A16-861D-8AD32B1D5B2E}"/>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99634" y="4738987"/>
            <a:ext cx="526620" cy="531485"/>
          </a:xfrm>
          <a:prstGeom prst="rect">
            <a:avLst/>
          </a:prstGeom>
        </p:spPr>
      </p:pic>
      <p:pic>
        <p:nvPicPr>
          <p:cNvPr id="35" name="Picture 34">
            <a:extLst>
              <a:ext uri="{FF2B5EF4-FFF2-40B4-BE49-F238E27FC236}">
                <a16:creationId xmlns:a16="http://schemas.microsoft.com/office/drawing/2014/main" id="{1A077411-4CE5-4E47-B94C-EA4F309AD0F2}"/>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553447" y="4403069"/>
            <a:ext cx="526620" cy="531485"/>
          </a:xfrm>
          <a:prstGeom prst="rect">
            <a:avLst/>
          </a:prstGeom>
        </p:spPr>
      </p:pic>
      <p:pic>
        <p:nvPicPr>
          <p:cNvPr id="36" name="Picture 35">
            <a:extLst>
              <a:ext uri="{FF2B5EF4-FFF2-40B4-BE49-F238E27FC236}">
                <a16:creationId xmlns:a16="http://schemas.microsoft.com/office/drawing/2014/main" id="{B1A66668-C80E-4B62-8487-3CD87D582D7F}"/>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47471" y="4640786"/>
            <a:ext cx="526620" cy="531485"/>
          </a:xfrm>
          <a:prstGeom prst="rect">
            <a:avLst/>
          </a:prstGeom>
        </p:spPr>
      </p:pic>
      <p:pic>
        <p:nvPicPr>
          <p:cNvPr id="37" name="Picture 36">
            <a:extLst>
              <a:ext uri="{FF2B5EF4-FFF2-40B4-BE49-F238E27FC236}">
                <a16:creationId xmlns:a16="http://schemas.microsoft.com/office/drawing/2014/main" id="{1E8089E1-649A-428C-B56A-D666C84950D5}"/>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028599" y="4505603"/>
            <a:ext cx="526620" cy="531485"/>
          </a:xfrm>
          <a:prstGeom prst="rect">
            <a:avLst/>
          </a:prstGeom>
        </p:spPr>
      </p:pic>
      <p:pic>
        <p:nvPicPr>
          <p:cNvPr id="38" name="Picture 37">
            <a:extLst>
              <a:ext uri="{FF2B5EF4-FFF2-40B4-BE49-F238E27FC236}">
                <a16:creationId xmlns:a16="http://schemas.microsoft.com/office/drawing/2014/main" id="{BF8B08D3-0151-48C5-8FF9-BAA894F2E7A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59271" y="1671577"/>
            <a:ext cx="526620" cy="531485"/>
          </a:xfrm>
          <a:prstGeom prst="rect">
            <a:avLst/>
          </a:prstGeom>
        </p:spPr>
      </p:pic>
      <p:pic>
        <p:nvPicPr>
          <p:cNvPr id="39" name="Picture 38">
            <a:extLst>
              <a:ext uri="{FF2B5EF4-FFF2-40B4-BE49-F238E27FC236}">
                <a16:creationId xmlns:a16="http://schemas.microsoft.com/office/drawing/2014/main" id="{473C2641-5145-4E9D-98A4-D49A976EAC7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778669" y="1551838"/>
            <a:ext cx="526620" cy="531485"/>
          </a:xfrm>
          <a:prstGeom prst="rect">
            <a:avLst/>
          </a:prstGeom>
        </p:spPr>
      </p:pic>
      <p:pic>
        <p:nvPicPr>
          <p:cNvPr id="40" name="Picture 39">
            <a:extLst>
              <a:ext uri="{FF2B5EF4-FFF2-40B4-BE49-F238E27FC236}">
                <a16:creationId xmlns:a16="http://schemas.microsoft.com/office/drawing/2014/main" id="{1ACF6215-F2D3-426E-94E3-F6ADB192C30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033055" y="1181497"/>
            <a:ext cx="526620" cy="531485"/>
          </a:xfrm>
          <a:prstGeom prst="rect">
            <a:avLst/>
          </a:prstGeom>
        </p:spPr>
      </p:pic>
      <p:pic>
        <p:nvPicPr>
          <p:cNvPr id="41" name="Picture 40">
            <a:extLst>
              <a:ext uri="{FF2B5EF4-FFF2-40B4-BE49-F238E27FC236}">
                <a16:creationId xmlns:a16="http://schemas.microsoft.com/office/drawing/2014/main" id="{989881C6-1A2D-4267-A3CB-AC3D6D00F4F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27079" y="1419214"/>
            <a:ext cx="526620" cy="531485"/>
          </a:xfrm>
          <a:prstGeom prst="rect">
            <a:avLst/>
          </a:prstGeom>
        </p:spPr>
      </p:pic>
      <p:pic>
        <p:nvPicPr>
          <p:cNvPr id="42" name="Picture 41">
            <a:extLst>
              <a:ext uri="{FF2B5EF4-FFF2-40B4-BE49-F238E27FC236}">
                <a16:creationId xmlns:a16="http://schemas.microsoft.com/office/drawing/2014/main" id="{5603B55B-854C-42B4-AA93-40A2E74D7042}"/>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08207" y="1284031"/>
            <a:ext cx="526620" cy="531485"/>
          </a:xfrm>
          <a:prstGeom prst="rect">
            <a:avLst/>
          </a:prstGeom>
        </p:spPr>
      </p:pic>
      <p:pic>
        <p:nvPicPr>
          <p:cNvPr id="43" name="Picture 42">
            <a:extLst>
              <a:ext uri="{FF2B5EF4-FFF2-40B4-BE49-F238E27FC236}">
                <a16:creationId xmlns:a16="http://schemas.microsoft.com/office/drawing/2014/main" id="{B6BA2A63-C880-4F78-A107-30395DEDADDA}"/>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26066" y="1775741"/>
            <a:ext cx="514983" cy="519740"/>
          </a:xfrm>
          <a:prstGeom prst="rect">
            <a:avLst/>
          </a:prstGeom>
        </p:spPr>
      </p:pic>
      <p:pic>
        <p:nvPicPr>
          <p:cNvPr id="44" name="Picture 43">
            <a:extLst>
              <a:ext uri="{FF2B5EF4-FFF2-40B4-BE49-F238E27FC236}">
                <a16:creationId xmlns:a16="http://schemas.microsoft.com/office/drawing/2014/main" id="{C0CCD40D-8408-42A2-AA76-D1B90362B653}"/>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866" y="1772636"/>
            <a:ext cx="526620" cy="531485"/>
          </a:xfrm>
          <a:prstGeom prst="rect">
            <a:avLst/>
          </a:prstGeom>
        </p:spPr>
      </p:pic>
      <p:pic>
        <p:nvPicPr>
          <p:cNvPr id="45" name="Picture 44">
            <a:extLst>
              <a:ext uri="{FF2B5EF4-FFF2-40B4-BE49-F238E27FC236}">
                <a16:creationId xmlns:a16="http://schemas.microsoft.com/office/drawing/2014/main" id="{6F5309E0-C590-464A-84E6-3B61E8FD8DE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88243" y="1983058"/>
            <a:ext cx="526620" cy="531485"/>
          </a:xfrm>
          <a:prstGeom prst="rect">
            <a:avLst/>
          </a:prstGeom>
        </p:spPr>
      </p:pic>
      <p:pic>
        <p:nvPicPr>
          <p:cNvPr id="46" name="Picture 45">
            <a:extLst>
              <a:ext uri="{FF2B5EF4-FFF2-40B4-BE49-F238E27FC236}">
                <a16:creationId xmlns:a16="http://schemas.microsoft.com/office/drawing/2014/main" id="{6D997756-2EA1-4EB0-B73D-FBE2EC17163C}"/>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93454" y="1342370"/>
            <a:ext cx="526620" cy="531485"/>
          </a:xfrm>
          <a:prstGeom prst="rect">
            <a:avLst/>
          </a:prstGeom>
        </p:spPr>
      </p:pic>
      <p:pic>
        <p:nvPicPr>
          <p:cNvPr id="47" name="Picture 46">
            <a:extLst>
              <a:ext uri="{FF2B5EF4-FFF2-40B4-BE49-F238E27FC236}">
                <a16:creationId xmlns:a16="http://schemas.microsoft.com/office/drawing/2014/main" id="{18CFD7ED-2E1D-43F0-93E5-357F9291F51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669138" y="1619949"/>
            <a:ext cx="526620" cy="531485"/>
          </a:xfrm>
          <a:prstGeom prst="rect">
            <a:avLst/>
          </a:prstGeom>
        </p:spPr>
      </p:pic>
      <p:sp>
        <p:nvSpPr>
          <p:cNvPr id="48" name="TextBox 47">
            <a:extLst>
              <a:ext uri="{FF2B5EF4-FFF2-40B4-BE49-F238E27FC236}">
                <a16:creationId xmlns:a16="http://schemas.microsoft.com/office/drawing/2014/main" id="{80B88436-2355-4004-9279-2A33785082A7}"/>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
        <p:nvSpPr>
          <p:cNvPr id="49" name="Footer Placeholder 4">
            <a:extLst>
              <a:ext uri="{FF2B5EF4-FFF2-40B4-BE49-F238E27FC236}">
                <a16:creationId xmlns:a16="http://schemas.microsoft.com/office/drawing/2014/main" id="{5E080407-55CA-4CFD-AA0D-BB319844DE7A}"/>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68379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0ADB8-0FB2-D01C-3968-59813E100305}"/>
              </a:ext>
            </a:extLst>
          </p:cNvPr>
          <p:cNvSpPr>
            <a:spLocks noGrp="1"/>
          </p:cNvSpPr>
          <p:nvPr>
            <p:ph type="title"/>
          </p:nvPr>
        </p:nvSpPr>
        <p:spPr/>
        <p:txBody>
          <a:bodyPr/>
          <a:lstStyle/>
          <a:p>
            <a:r>
              <a:rPr lang="en-US" dirty="0"/>
              <a:t>My 1000+ Pages About Bitcoin</a:t>
            </a:r>
          </a:p>
        </p:txBody>
      </p:sp>
      <p:sp>
        <p:nvSpPr>
          <p:cNvPr id="4" name="Footer Placeholder 3">
            <a:extLst>
              <a:ext uri="{FF2B5EF4-FFF2-40B4-BE49-F238E27FC236}">
                <a16:creationId xmlns:a16="http://schemas.microsoft.com/office/drawing/2014/main" id="{59EF08E5-5672-FFB3-00DE-90D10D483E44}"/>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C0D1A689-C80B-5CFF-9B48-4BE44E4CBB59}"/>
              </a:ext>
            </a:extLst>
          </p:cNvPr>
          <p:cNvSpPr>
            <a:spLocks noGrp="1"/>
          </p:cNvSpPr>
          <p:nvPr>
            <p:ph type="sldNum" sz="quarter" idx="12"/>
          </p:nvPr>
        </p:nvSpPr>
        <p:spPr/>
        <p:txBody>
          <a:bodyPr/>
          <a:lstStyle/>
          <a:p>
            <a:fld id="{B6877F82-84DC-415B-8D0D-0C674AA6E930}" type="slidenum">
              <a:rPr lang="en-US" smtClean="0"/>
              <a:t>2</a:t>
            </a:fld>
            <a:endParaRPr lang="en-US"/>
          </a:p>
        </p:txBody>
      </p:sp>
      <p:pic>
        <p:nvPicPr>
          <p:cNvPr id="7" name="Picture 6">
            <a:extLst>
              <a:ext uri="{FF2B5EF4-FFF2-40B4-BE49-F238E27FC236}">
                <a16:creationId xmlns:a16="http://schemas.microsoft.com/office/drawing/2014/main" id="{8BD9AC03-9F3F-4D95-122B-95C47DB58692}"/>
              </a:ext>
            </a:extLst>
          </p:cNvPr>
          <p:cNvPicPr>
            <a:picLocks noChangeAspect="1"/>
          </p:cNvPicPr>
          <p:nvPr/>
        </p:nvPicPr>
        <p:blipFill>
          <a:blip r:embed="rId4"/>
          <a:stretch>
            <a:fillRect/>
          </a:stretch>
        </p:blipFill>
        <p:spPr>
          <a:xfrm>
            <a:off x="0" y="2360685"/>
            <a:ext cx="12192000" cy="3577069"/>
          </a:xfrm>
          <a:prstGeom prst="rect">
            <a:avLst/>
          </a:prstGeom>
        </p:spPr>
      </p:pic>
      <p:sp>
        <p:nvSpPr>
          <p:cNvPr id="8" name="TextBox 7">
            <a:extLst>
              <a:ext uri="{FF2B5EF4-FFF2-40B4-BE49-F238E27FC236}">
                <a16:creationId xmlns:a16="http://schemas.microsoft.com/office/drawing/2014/main" id="{307EDB89-02C0-7E2F-A385-8F9945D04588}"/>
              </a:ext>
            </a:extLst>
          </p:cNvPr>
          <p:cNvSpPr txBox="1"/>
          <p:nvPr/>
        </p:nvSpPr>
        <p:spPr>
          <a:xfrm>
            <a:off x="715525" y="1181891"/>
            <a:ext cx="3528290" cy="646331"/>
          </a:xfrm>
          <a:prstGeom prst="rect">
            <a:avLst/>
          </a:prstGeom>
          <a:solidFill>
            <a:schemeClr val="bg1">
              <a:lumMod val="95000"/>
            </a:schemeClr>
          </a:solidFill>
          <a:ln>
            <a:solidFill>
              <a:schemeClr val="tx1"/>
            </a:solidFill>
          </a:ln>
        </p:spPr>
        <p:txBody>
          <a:bodyPr wrap="square" rtlCol="0">
            <a:spAutoFit/>
          </a:bodyPr>
          <a:lstStyle/>
          <a:p>
            <a:r>
              <a:rPr lang="en-US" dirty="0"/>
              <a:t>2012-2014 |  Statistician, Yale Econ </a:t>
            </a:r>
            <a:r>
              <a:rPr lang="en-US" dirty="0">
                <a:sym typeface="Wingdings" panose="05000000000000000000" pitchFamily="2" charset="2"/>
              </a:rPr>
              <a:t> Bitcoin Researcher</a:t>
            </a:r>
            <a:endParaRPr lang="en-US" dirty="0"/>
          </a:p>
        </p:txBody>
      </p:sp>
    </p:spTree>
    <p:extLst>
      <p:ext uri="{BB962C8B-B14F-4D97-AF65-F5344CB8AC3E}">
        <p14:creationId xmlns:p14="http://schemas.microsoft.com/office/powerpoint/2010/main" val="373831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20</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82AEE22-A9C8-4851-B956-89193A71C712}"/>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51" name="Footer Placeholder 4">
            <a:extLst>
              <a:ext uri="{FF2B5EF4-FFF2-40B4-BE49-F238E27FC236}">
                <a16:creationId xmlns:a16="http://schemas.microsoft.com/office/drawing/2014/main" id="{AD753F42-AE46-4797-A394-DEB9D05D119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32" name="Picture 31">
            <a:extLst>
              <a:ext uri="{FF2B5EF4-FFF2-40B4-BE49-F238E27FC236}">
                <a16:creationId xmlns:a16="http://schemas.microsoft.com/office/drawing/2014/main" id="{4C56C86A-9FF8-42E7-91D4-7E7B3127AC66}"/>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71221" y="5177990"/>
            <a:ext cx="526620" cy="531485"/>
          </a:xfrm>
          <a:prstGeom prst="rect">
            <a:avLst/>
          </a:prstGeom>
        </p:spPr>
      </p:pic>
      <p:pic>
        <p:nvPicPr>
          <p:cNvPr id="33" name="Picture 32">
            <a:extLst>
              <a:ext uri="{FF2B5EF4-FFF2-40B4-BE49-F238E27FC236}">
                <a16:creationId xmlns:a16="http://schemas.microsoft.com/office/drawing/2014/main" id="{4A0CBD16-A19D-40D3-92B6-1EF1595BF6F4}"/>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479663" y="4893149"/>
            <a:ext cx="526620" cy="531485"/>
          </a:xfrm>
          <a:prstGeom prst="rect">
            <a:avLst/>
          </a:prstGeom>
        </p:spPr>
      </p:pic>
      <p:pic>
        <p:nvPicPr>
          <p:cNvPr id="34" name="Picture 33">
            <a:extLst>
              <a:ext uri="{FF2B5EF4-FFF2-40B4-BE49-F238E27FC236}">
                <a16:creationId xmlns:a16="http://schemas.microsoft.com/office/drawing/2014/main" id="{2B2966EA-A4EF-4A16-861D-8AD32B1D5B2E}"/>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99634" y="4738987"/>
            <a:ext cx="526620" cy="531485"/>
          </a:xfrm>
          <a:prstGeom prst="rect">
            <a:avLst/>
          </a:prstGeom>
        </p:spPr>
      </p:pic>
      <p:pic>
        <p:nvPicPr>
          <p:cNvPr id="35" name="Picture 34">
            <a:extLst>
              <a:ext uri="{FF2B5EF4-FFF2-40B4-BE49-F238E27FC236}">
                <a16:creationId xmlns:a16="http://schemas.microsoft.com/office/drawing/2014/main" id="{1A077411-4CE5-4E47-B94C-EA4F309AD0F2}"/>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553447" y="4403069"/>
            <a:ext cx="526620" cy="531485"/>
          </a:xfrm>
          <a:prstGeom prst="rect">
            <a:avLst/>
          </a:prstGeom>
        </p:spPr>
      </p:pic>
      <p:pic>
        <p:nvPicPr>
          <p:cNvPr id="36" name="Picture 35">
            <a:extLst>
              <a:ext uri="{FF2B5EF4-FFF2-40B4-BE49-F238E27FC236}">
                <a16:creationId xmlns:a16="http://schemas.microsoft.com/office/drawing/2014/main" id="{B1A66668-C80E-4B62-8487-3CD87D582D7F}"/>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47471" y="4640786"/>
            <a:ext cx="526620" cy="531485"/>
          </a:xfrm>
          <a:prstGeom prst="rect">
            <a:avLst/>
          </a:prstGeom>
        </p:spPr>
      </p:pic>
      <p:pic>
        <p:nvPicPr>
          <p:cNvPr id="37" name="Picture 36">
            <a:extLst>
              <a:ext uri="{FF2B5EF4-FFF2-40B4-BE49-F238E27FC236}">
                <a16:creationId xmlns:a16="http://schemas.microsoft.com/office/drawing/2014/main" id="{1E8089E1-649A-428C-B56A-D666C84950D5}"/>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028599" y="4505603"/>
            <a:ext cx="526620" cy="531485"/>
          </a:xfrm>
          <a:prstGeom prst="rect">
            <a:avLst/>
          </a:prstGeom>
        </p:spPr>
      </p:pic>
      <p:pic>
        <p:nvPicPr>
          <p:cNvPr id="38" name="Picture 37">
            <a:extLst>
              <a:ext uri="{FF2B5EF4-FFF2-40B4-BE49-F238E27FC236}">
                <a16:creationId xmlns:a16="http://schemas.microsoft.com/office/drawing/2014/main" id="{BF8B08D3-0151-48C5-8FF9-BAA894F2E7A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59271" y="1671577"/>
            <a:ext cx="526620" cy="531485"/>
          </a:xfrm>
          <a:prstGeom prst="rect">
            <a:avLst/>
          </a:prstGeom>
        </p:spPr>
      </p:pic>
      <p:pic>
        <p:nvPicPr>
          <p:cNvPr id="39" name="Picture 38">
            <a:extLst>
              <a:ext uri="{FF2B5EF4-FFF2-40B4-BE49-F238E27FC236}">
                <a16:creationId xmlns:a16="http://schemas.microsoft.com/office/drawing/2014/main" id="{473C2641-5145-4E9D-98A4-D49A976EAC7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778669" y="1551838"/>
            <a:ext cx="526620" cy="531485"/>
          </a:xfrm>
          <a:prstGeom prst="rect">
            <a:avLst/>
          </a:prstGeom>
        </p:spPr>
      </p:pic>
      <p:pic>
        <p:nvPicPr>
          <p:cNvPr id="40" name="Picture 39">
            <a:extLst>
              <a:ext uri="{FF2B5EF4-FFF2-40B4-BE49-F238E27FC236}">
                <a16:creationId xmlns:a16="http://schemas.microsoft.com/office/drawing/2014/main" id="{1ACF6215-F2D3-426E-94E3-F6ADB192C30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033055" y="1181497"/>
            <a:ext cx="526620" cy="531485"/>
          </a:xfrm>
          <a:prstGeom prst="rect">
            <a:avLst/>
          </a:prstGeom>
        </p:spPr>
      </p:pic>
      <p:pic>
        <p:nvPicPr>
          <p:cNvPr id="41" name="Picture 40">
            <a:extLst>
              <a:ext uri="{FF2B5EF4-FFF2-40B4-BE49-F238E27FC236}">
                <a16:creationId xmlns:a16="http://schemas.microsoft.com/office/drawing/2014/main" id="{989881C6-1A2D-4267-A3CB-AC3D6D00F4F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27079" y="1419214"/>
            <a:ext cx="526620" cy="531485"/>
          </a:xfrm>
          <a:prstGeom prst="rect">
            <a:avLst/>
          </a:prstGeom>
        </p:spPr>
      </p:pic>
      <p:pic>
        <p:nvPicPr>
          <p:cNvPr id="42" name="Picture 41">
            <a:extLst>
              <a:ext uri="{FF2B5EF4-FFF2-40B4-BE49-F238E27FC236}">
                <a16:creationId xmlns:a16="http://schemas.microsoft.com/office/drawing/2014/main" id="{5603B55B-854C-42B4-AA93-40A2E74D7042}"/>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08207" y="1284031"/>
            <a:ext cx="526620" cy="531485"/>
          </a:xfrm>
          <a:prstGeom prst="rect">
            <a:avLst/>
          </a:prstGeom>
        </p:spPr>
      </p:pic>
      <p:pic>
        <p:nvPicPr>
          <p:cNvPr id="43" name="Picture 42">
            <a:extLst>
              <a:ext uri="{FF2B5EF4-FFF2-40B4-BE49-F238E27FC236}">
                <a16:creationId xmlns:a16="http://schemas.microsoft.com/office/drawing/2014/main" id="{B6BA2A63-C880-4F78-A107-30395DEDADDA}"/>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26066" y="1775741"/>
            <a:ext cx="514983" cy="519740"/>
          </a:xfrm>
          <a:prstGeom prst="rect">
            <a:avLst/>
          </a:prstGeom>
        </p:spPr>
      </p:pic>
      <p:pic>
        <p:nvPicPr>
          <p:cNvPr id="44" name="Picture 43">
            <a:extLst>
              <a:ext uri="{FF2B5EF4-FFF2-40B4-BE49-F238E27FC236}">
                <a16:creationId xmlns:a16="http://schemas.microsoft.com/office/drawing/2014/main" id="{C0CCD40D-8408-42A2-AA76-D1B90362B653}"/>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866" y="1772636"/>
            <a:ext cx="526620" cy="531485"/>
          </a:xfrm>
          <a:prstGeom prst="rect">
            <a:avLst/>
          </a:prstGeom>
        </p:spPr>
      </p:pic>
      <p:pic>
        <p:nvPicPr>
          <p:cNvPr id="45" name="Picture 44">
            <a:extLst>
              <a:ext uri="{FF2B5EF4-FFF2-40B4-BE49-F238E27FC236}">
                <a16:creationId xmlns:a16="http://schemas.microsoft.com/office/drawing/2014/main" id="{6F5309E0-C590-464A-84E6-3B61E8FD8DE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88243" y="1983058"/>
            <a:ext cx="526620" cy="531485"/>
          </a:xfrm>
          <a:prstGeom prst="rect">
            <a:avLst/>
          </a:prstGeom>
        </p:spPr>
      </p:pic>
      <p:pic>
        <p:nvPicPr>
          <p:cNvPr id="46" name="Picture 45">
            <a:extLst>
              <a:ext uri="{FF2B5EF4-FFF2-40B4-BE49-F238E27FC236}">
                <a16:creationId xmlns:a16="http://schemas.microsoft.com/office/drawing/2014/main" id="{6D997756-2EA1-4EB0-B73D-FBE2EC17163C}"/>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93454" y="1342370"/>
            <a:ext cx="526620" cy="531485"/>
          </a:xfrm>
          <a:prstGeom prst="rect">
            <a:avLst/>
          </a:prstGeom>
        </p:spPr>
      </p:pic>
      <p:pic>
        <p:nvPicPr>
          <p:cNvPr id="47" name="Picture 46">
            <a:extLst>
              <a:ext uri="{FF2B5EF4-FFF2-40B4-BE49-F238E27FC236}">
                <a16:creationId xmlns:a16="http://schemas.microsoft.com/office/drawing/2014/main" id="{18CFD7ED-2E1D-43F0-93E5-357F9291F51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669138" y="1619949"/>
            <a:ext cx="526620" cy="531485"/>
          </a:xfrm>
          <a:prstGeom prst="rect">
            <a:avLst/>
          </a:prstGeom>
        </p:spPr>
      </p:pic>
      <p:pic>
        <p:nvPicPr>
          <p:cNvPr id="48" name="Picture 47">
            <a:extLst>
              <a:ext uri="{FF2B5EF4-FFF2-40B4-BE49-F238E27FC236}">
                <a16:creationId xmlns:a16="http://schemas.microsoft.com/office/drawing/2014/main" id="{B7E57E7E-0E1F-4208-BF6B-189C1386ADFA}"/>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1722" y="3253762"/>
            <a:ext cx="526620" cy="531485"/>
          </a:xfrm>
          <a:prstGeom prst="rect">
            <a:avLst/>
          </a:prstGeom>
        </p:spPr>
      </p:pic>
      <p:pic>
        <p:nvPicPr>
          <p:cNvPr id="49" name="Picture 48">
            <a:extLst>
              <a:ext uri="{FF2B5EF4-FFF2-40B4-BE49-F238E27FC236}">
                <a16:creationId xmlns:a16="http://schemas.microsoft.com/office/drawing/2014/main" id="{68DB6840-83CD-401F-A2AA-B21905B2B49E}"/>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821693" y="3099600"/>
            <a:ext cx="526620" cy="531485"/>
          </a:xfrm>
          <a:prstGeom prst="rect">
            <a:avLst/>
          </a:prstGeom>
        </p:spPr>
      </p:pic>
      <p:pic>
        <p:nvPicPr>
          <p:cNvPr id="50" name="Picture 49">
            <a:extLst>
              <a:ext uri="{FF2B5EF4-FFF2-40B4-BE49-F238E27FC236}">
                <a16:creationId xmlns:a16="http://schemas.microsoft.com/office/drawing/2014/main" id="{6289006C-9CAE-4FF9-AAEE-70494BD7B061}"/>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065405" y="1836673"/>
            <a:ext cx="526620" cy="531485"/>
          </a:xfrm>
          <a:prstGeom prst="rect">
            <a:avLst/>
          </a:prstGeom>
        </p:spPr>
      </p:pic>
      <p:cxnSp>
        <p:nvCxnSpPr>
          <p:cNvPr id="52" name="Straight Arrow Connector 51">
            <a:extLst>
              <a:ext uri="{FF2B5EF4-FFF2-40B4-BE49-F238E27FC236}">
                <a16:creationId xmlns:a16="http://schemas.microsoft.com/office/drawing/2014/main" id="{80B3D6D8-B2A0-42AB-8A58-1E19D443EE2B}"/>
              </a:ext>
            </a:extLst>
          </p:cNvPr>
          <p:cNvCxnSpPr>
            <a:cxnSpLocks/>
          </p:cNvCxnSpPr>
          <p:nvPr/>
        </p:nvCxnSpPr>
        <p:spPr>
          <a:xfrm flipH="1" flipV="1">
            <a:off x="8535337" y="2304121"/>
            <a:ext cx="1627838" cy="220148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44C59B5-A85F-4B4C-86EF-C265A4661FBA}"/>
              </a:ext>
            </a:extLst>
          </p:cNvPr>
          <p:cNvCxnSpPr>
            <a:cxnSpLocks/>
          </p:cNvCxnSpPr>
          <p:nvPr/>
        </p:nvCxnSpPr>
        <p:spPr>
          <a:xfrm flipH="1" flipV="1">
            <a:off x="7458075" y="3705225"/>
            <a:ext cx="1771650" cy="118792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870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9"/>
            <a:ext cx="8562287" cy="719962"/>
          </a:xfrm>
        </p:spPr>
        <p:txBody>
          <a:bodyPr>
            <a:normAutofit/>
          </a:bodyPr>
          <a:lstStyle/>
          <a:p>
            <a:r>
              <a:rPr lang="en-US" dirty="0"/>
              <a:t>(#2) Base Layer safely ignores L2s</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21</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99" name="Rectangle: Rounded Corners 98">
            <a:extLst>
              <a:ext uri="{FF2B5EF4-FFF2-40B4-BE49-F238E27FC236}">
                <a16:creationId xmlns:a16="http://schemas.microsoft.com/office/drawing/2014/main" id="{764DA3DC-CEE8-4D96-B99A-18A778CA4D4F}"/>
              </a:ext>
            </a:extLst>
          </p:cNvPr>
          <p:cNvSpPr/>
          <p:nvPr/>
        </p:nvSpPr>
        <p:spPr>
          <a:xfrm>
            <a:off x="5531341" y="473422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52DD49E-01D2-4E35-B361-5011FDF20752}"/>
              </a:ext>
            </a:extLst>
          </p:cNvPr>
          <p:cNvSpPr txBox="1"/>
          <p:nvPr/>
        </p:nvSpPr>
        <p:spPr>
          <a:xfrm>
            <a:off x="5345913" y="5421316"/>
            <a:ext cx="1092939" cy="707886"/>
          </a:xfrm>
          <a:prstGeom prst="rect">
            <a:avLst/>
          </a:prstGeom>
          <a:noFill/>
        </p:spPr>
        <p:txBody>
          <a:bodyPr wrap="square" rtlCol="0">
            <a:spAutoFit/>
          </a:bodyPr>
          <a:lstStyle/>
          <a:p>
            <a:pPr algn="ctr"/>
            <a:r>
              <a:rPr lang="en-US" sz="2000" dirty="0"/>
              <a:t>Bitcoin Core</a:t>
            </a:r>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829926"/>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2865974" y="5216802"/>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Base Layer</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2695281" y="2452990"/>
            <a:ext cx="219075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953570">
            <a:off x="4584961" y="2816727"/>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67596">
            <a:off x="5503825" y="2993163"/>
            <a:ext cx="1832544" cy="9351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872316">
            <a:off x="5872745" y="29759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872316">
            <a:off x="6845278" y="3140739"/>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Tree>
    <p:extLst>
      <p:ext uri="{BB962C8B-B14F-4D97-AF65-F5344CB8AC3E}">
        <p14:creationId xmlns:p14="http://schemas.microsoft.com/office/powerpoint/2010/main" val="1575938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22</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198910"/>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198910"/>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198910"/>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198911"/>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198911"/>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198910"/>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198911"/>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198910"/>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198910"/>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198910"/>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198910"/>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198910"/>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206400"/>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198911"/>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198910"/>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198911"/>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198911"/>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4941545"/>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4822891"/>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4098534"/>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4085904"/>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4080548"/>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4085853"/>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4068465"/>
            <a:ext cx="2035367" cy="369332"/>
          </a:xfrm>
          <a:prstGeom prst="rect">
            <a:avLst/>
          </a:prstGeom>
          <a:noFill/>
        </p:spPr>
        <p:txBody>
          <a:bodyPr wrap="square" rtlCol="0">
            <a:spAutoFit/>
          </a:bodyPr>
          <a:lstStyle/>
          <a:p>
            <a:pPr algn="ctr"/>
            <a:r>
              <a:rPr lang="en-US" dirty="0"/>
              <a:t>April 2021</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4440144"/>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4079867"/>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4" name="Title 3">
            <a:extLst>
              <a:ext uri="{FF2B5EF4-FFF2-40B4-BE49-F238E27FC236}">
                <a16:creationId xmlns:a16="http://schemas.microsoft.com/office/drawing/2014/main" id="{D491AEE5-54F9-E339-5097-361554EC909D}"/>
              </a:ext>
            </a:extLst>
          </p:cNvPr>
          <p:cNvSpPr>
            <a:spLocks noGrp="1"/>
          </p:cNvSpPr>
          <p:nvPr>
            <p:ph type="title"/>
          </p:nvPr>
        </p:nvSpPr>
        <p:spPr/>
        <p:txBody>
          <a:bodyPr/>
          <a:lstStyle/>
          <a:p>
            <a:endParaRPr lang="en-US"/>
          </a:p>
        </p:txBody>
      </p:sp>
      <p:sp>
        <p:nvSpPr>
          <p:cNvPr id="6" name="Title 1">
            <a:extLst>
              <a:ext uri="{FF2B5EF4-FFF2-40B4-BE49-F238E27FC236}">
                <a16:creationId xmlns:a16="http://schemas.microsoft.com/office/drawing/2014/main" id="{E46EC33D-F106-343F-8B93-15D085EC851E}"/>
              </a:ext>
            </a:extLst>
          </p:cNvPr>
          <p:cNvSpPr txBox="1">
            <a:spLocks/>
          </p:cNvSpPr>
          <p:nvPr/>
        </p:nvSpPr>
        <p:spPr>
          <a:xfrm>
            <a:off x="213413" y="193119"/>
            <a:ext cx="8562287" cy="719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(#2) Base Layer safely ignores L2s</a:t>
            </a:r>
            <a:endParaRPr lang="en-US" dirty="0"/>
          </a:p>
        </p:txBody>
      </p:sp>
    </p:spTree>
    <p:extLst>
      <p:ext uri="{BB962C8B-B14F-4D97-AF65-F5344CB8AC3E}">
        <p14:creationId xmlns:p14="http://schemas.microsoft.com/office/powerpoint/2010/main" val="97584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06253" y="227987"/>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23</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9510967-146D-4FD8-9685-E586B1BD5C64}"/>
              </a:ext>
            </a:extLst>
          </p:cNvPr>
          <p:cNvSpPr/>
          <p:nvPr/>
        </p:nvSpPr>
        <p:spPr>
          <a:xfrm>
            <a:off x="11670719" y="1713645"/>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5402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ooter Placeholder 4">
            <a:extLst>
              <a:ext uri="{FF2B5EF4-FFF2-40B4-BE49-F238E27FC236}">
                <a16:creationId xmlns:a16="http://schemas.microsoft.com/office/drawing/2014/main" id="{375A9D0F-1013-451D-98AC-1BC82FA782FA}"/>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24</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8">
            <a:extLst>
              <a:ext uri="{FF2B5EF4-FFF2-40B4-BE49-F238E27FC236}">
                <a16:creationId xmlns:a16="http://schemas.microsoft.com/office/drawing/2014/main" id="{775E3341-200D-4E3B-AA16-5F20E0C014F5}"/>
              </a:ext>
            </a:extLst>
          </p:cNvPr>
          <p:cNvSpPr/>
          <p:nvPr/>
        </p:nvSpPr>
        <p:spPr>
          <a:xfrm>
            <a:off x="10095667" y="1827076"/>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2CAAD41-00C1-43FB-B96F-9EAE617E6B09}"/>
              </a:ext>
            </a:extLst>
          </p:cNvPr>
          <p:cNvSpPr/>
          <p:nvPr/>
        </p:nvSpPr>
        <p:spPr>
          <a:xfrm>
            <a:off x="3623030" y="1767537"/>
            <a:ext cx="6378891" cy="2270904"/>
          </a:xfrm>
          <a:custGeom>
            <a:avLst/>
            <a:gdLst>
              <a:gd name="connsiteX0" fmla="*/ 0 w 6378891"/>
              <a:gd name="connsiteY0" fmla="*/ 0 h 2270904"/>
              <a:gd name="connsiteX1" fmla="*/ 452321 w 6378891"/>
              <a:gd name="connsiteY1" fmla="*/ 0 h 2270904"/>
              <a:gd name="connsiteX2" fmla="*/ 968432 w 6378891"/>
              <a:gd name="connsiteY2" fmla="*/ 0 h 2270904"/>
              <a:gd name="connsiteX3" fmla="*/ 1420753 w 6378891"/>
              <a:gd name="connsiteY3" fmla="*/ 0 h 2270904"/>
              <a:gd name="connsiteX4" fmla="*/ 1873074 w 6378891"/>
              <a:gd name="connsiteY4" fmla="*/ 0 h 2270904"/>
              <a:gd name="connsiteX5" fmla="*/ 2389185 w 6378891"/>
              <a:gd name="connsiteY5" fmla="*/ 0 h 2270904"/>
              <a:gd name="connsiteX6" fmla="*/ 3032873 w 6378891"/>
              <a:gd name="connsiteY6" fmla="*/ 0 h 2270904"/>
              <a:gd name="connsiteX7" fmla="*/ 3612772 w 6378891"/>
              <a:gd name="connsiteY7" fmla="*/ 0 h 2270904"/>
              <a:gd name="connsiteX8" fmla="*/ 4320249 w 6378891"/>
              <a:gd name="connsiteY8" fmla="*/ 0 h 2270904"/>
              <a:gd name="connsiteX9" fmla="*/ 4900148 w 6378891"/>
              <a:gd name="connsiteY9" fmla="*/ 0 h 2270904"/>
              <a:gd name="connsiteX10" fmla="*/ 5288681 w 6378891"/>
              <a:gd name="connsiteY10" fmla="*/ 0 h 2270904"/>
              <a:gd name="connsiteX11" fmla="*/ 5804791 w 6378891"/>
              <a:gd name="connsiteY11" fmla="*/ 0 h 2270904"/>
              <a:gd name="connsiteX12" fmla="*/ 6378891 w 6378891"/>
              <a:gd name="connsiteY12" fmla="*/ 0 h 2270904"/>
              <a:gd name="connsiteX13" fmla="*/ 6378891 w 6378891"/>
              <a:gd name="connsiteY13" fmla="*/ 522308 h 2270904"/>
              <a:gd name="connsiteX14" fmla="*/ 6378891 w 6378891"/>
              <a:gd name="connsiteY14" fmla="*/ 1090034 h 2270904"/>
              <a:gd name="connsiteX15" fmla="*/ 6378891 w 6378891"/>
              <a:gd name="connsiteY15" fmla="*/ 1657760 h 2270904"/>
              <a:gd name="connsiteX16" fmla="*/ 6378891 w 6378891"/>
              <a:gd name="connsiteY16" fmla="*/ 2270904 h 2270904"/>
              <a:gd name="connsiteX17" fmla="*/ 5671414 w 6378891"/>
              <a:gd name="connsiteY17" fmla="*/ 2270904 h 2270904"/>
              <a:gd name="connsiteX18" fmla="*/ 5091515 w 6378891"/>
              <a:gd name="connsiteY18" fmla="*/ 2270904 h 2270904"/>
              <a:gd name="connsiteX19" fmla="*/ 4384038 w 6378891"/>
              <a:gd name="connsiteY19" fmla="*/ 2270904 h 2270904"/>
              <a:gd name="connsiteX20" fmla="*/ 3931716 w 6378891"/>
              <a:gd name="connsiteY20" fmla="*/ 2270904 h 2270904"/>
              <a:gd name="connsiteX21" fmla="*/ 3543184 w 6378891"/>
              <a:gd name="connsiteY21" fmla="*/ 2270904 h 2270904"/>
              <a:gd name="connsiteX22" fmla="*/ 2963285 w 6378891"/>
              <a:gd name="connsiteY22" fmla="*/ 2270904 h 2270904"/>
              <a:gd name="connsiteX23" fmla="*/ 2574752 w 6378891"/>
              <a:gd name="connsiteY23" fmla="*/ 2270904 h 2270904"/>
              <a:gd name="connsiteX24" fmla="*/ 2186220 w 6378891"/>
              <a:gd name="connsiteY24" fmla="*/ 2270904 h 2270904"/>
              <a:gd name="connsiteX25" fmla="*/ 1478743 w 6378891"/>
              <a:gd name="connsiteY25" fmla="*/ 2270904 h 2270904"/>
              <a:gd name="connsiteX26" fmla="*/ 1026422 w 6378891"/>
              <a:gd name="connsiteY26" fmla="*/ 2270904 h 2270904"/>
              <a:gd name="connsiteX27" fmla="*/ 0 w 6378891"/>
              <a:gd name="connsiteY27" fmla="*/ 2270904 h 2270904"/>
              <a:gd name="connsiteX28" fmla="*/ 0 w 6378891"/>
              <a:gd name="connsiteY28" fmla="*/ 1657760 h 2270904"/>
              <a:gd name="connsiteX29" fmla="*/ 0 w 6378891"/>
              <a:gd name="connsiteY29" fmla="*/ 1158161 h 2270904"/>
              <a:gd name="connsiteX30" fmla="*/ 0 w 6378891"/>
              <a:gd name="connsiteY30" fmla="*/ 545017 h 2270904"/>
              <a:gd name="connsiteX31" fmla="*/ 0 w 6378891"/>
              <a:gd name="connsiteY31" fmla="*/ 0 h 227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78891" h="2270904" fill="none" extrusionOk="0">
                <a:moveTo>
                  <a:pt x="0" y="0"/>
                </a:moveTo>
                <a:cubicBezTo>
                  <a:pt x="144279" y="-11624"/>
                  <a:pt x="357084" y="24491"/>
                  <a:pt x="452321" y="0"/>
                </a:cubicBezTo>
                <a:cubicBezTo>
                  <a:pt x="547558" y="-24491"/>
                  <a:pt x="801352" y="54163"/>
                  <a:pt x="968432" y="0"/>
                </a:cubicBezTo>
                <a:cubicBezTo>
                  <a:pt x="1135512" y="-54163"/>
                  <a:pt x="1249481" y="6147"/>
                  <a:pt x="1420753" y="0"/>
                </a:cubicBezTo>
                <a:cubicBezTo>
                  <a:pt x="1592025" y="-6147"/>
                  <a:pt x="1657751" y="35288"/>
                  <a:pt x="1873074" y="0"/>
                </a:cubicBezTo>
                <a:cubicBezTo>
                  <a:pt x="2088397" y="-35288"/>
                  <a:pt x="2193378" y="7268"/>
                  <a:pt x="2389185" y="0"/>
                </a:cubicBezTo>
                <a:cubicBezTo>
                  <a:pt x="2584992" y="-7268"/>
                  <a:pt x="2825193" y="15425"/>
                  <a:pt x="3032873" y="0"/>
                </a:cubicBezTo>
                <a:cubicBezTo>
                  <a:pt x="3240553" y="-15425"/>
                  <a:pt x="3397239" y="36714"/>
                  <a:pt x="3612772" y="0"/>
                </a:cubicBezTo>
                <a:cubicBezTo>
                  <a:pt x="3828305" y="-36714"/>
                  <a:pt x="4086594" y="5953"/>
                  <a:pt x="4320249" y="0"/>
                </a:cubicBezTo>
                <a:cubicBezTo>
                  <a:pt x="4553904" y="-5953"/>
                  <a:pt x="4692780" y="50303"/>
                  <a:pt x="4900148" y="0"/>
                </a:cubicBezTo>
                <a:cubicBezTo>
                  <a:pt x="5107516" y="-50303"/>
                  <a:pt x="5148011" y="34075"/>
                  <a:pt x="5288681" y="0"/>
                </a:cubicBezTo>
                <a:cubicBezTo>
                  <a:pt x="5429351" y="-34075"/>
                  <a:pt x="5665209" y="25868"/>
                  <a:pt x="5804791" y="0"/>
                </a:cubicBezTo>
                <a:cubicBezTo>
                  <a:pt x="5944373" y="-25868"/>
                  <a:pt x="6124504" y="7724"/>
                  <a:pt x="6378891" y="0"/>
                </a:cubicBezTo>
                <a:cubicBezTo>
                  <a:pt x="6396449" y="123806"/>
                  <a:pt x="6318080" y="321608"/>
                  <a:pt x="6378891" y="522308"/>
                </a:cubicBezTo>
                <a:cubicBezTo>
                  <a:pt x="6439702" y="723008"/>
                  <a:pt x="6334264" y="909570"/>
                  <a:pt x="6378891" y="1090034"/>
                </a:cubicBezTo>
                <a:cubicBezTo>
                  <a:pt x="6423518" y="1270498"/>
                  <a:pt x="6351903" y="1450058"/>
                  <a:pt x="6378891" y="1657760"/>
                </a:cubicBezTo>
                <a:cubicBezTo>
                  <a:pt x="6405879" y="1865462"/>
                  <a:pt x="6338263" y="2050343"/>
                  <a:pt x="6378891" y="2270904"/>
                </a:cubicBezTo>
                <a:cubicBezTo>
                  <a:pt x="6027757" y="2354128"/>
                  <a:pt x="5827870" y="2266334"/>
                  <a:pt x="5671414" y="2270904"/>
                </a:cubicBezTo>
                <a:cubicBezTo>
                  <a:pt x="5514958" y="2275474"/>
                  <a:pt x="5367585" y="2222206"/>
                  <a:pt x="5091515" y="2270904"/>
                </a:cubicBezTo>
                <a:cubicBezTo>
                  <a:pt x="4815445" y="2319602"/>
                  <a:pt x="4560346" y="2231016"/>
                  <a:pt x="4384038" y="2270904"/>
                </a:cubicBezTo>
                <a:cubicBezTo>
                  <a:pt x="4207730" y="2310792"/>
                  <a:pt x="4100020" y="2223282"/>
                  <a:pt x="3931716" y="2270904"/>
                </a:cubicBezTo>
                <a:cubicBezTo>
                  <a:pt x="3763412" y="2318526"/>
                  <a:pt x="3662462" y="2258630"/>
                  <a:pt x="3543184" y="2270904"/>
                </a:cubicBezTo>
                <a:cubicBezTo>
                  <a:pt x="3423906" y="2283178"/>
                  <a:pt x="3117988" y="2251967"/>
                  <a:pt x="2963285" y="2270904"/>
                </a:cubicBezTo>
                <a:cubicBezTo>
                  <a:pt x="2808582" y="2289841"/>
                  <a:pt x="2748111" y="2263326"/>
                  <a:pt x="2574752" y="2270904"/>
                </a:cubicBezTo>
                <a:cubicBezTo>
                  <a:pt x="2401393" y="2278482"/>
                  <a:pt x="2356849" y="2259390"/>
                  <a:pt x="2186220" y="2270904"/>
                </a:cubicBezTo>
                <a:cubicBezTo>
                  <a:pt x="2015591" y="2282418"/>
                  <a:pt x="1780635" y="2248061"/>
                  <a:pt x="1478743" y="2270904"/>
                </a:cubicBezTo>
                <a:cubicBezTo>
                  <a:pt x="1176851" y="2293747"/>
                  <a:pt x="1216535" y="2259655"/>
                  <a:pt x="1026422" y="2270904"/>
                </a:cubicBezTo>
                <a:cubicBezTo>
                  <a:pt x="836309" y="2282153"/>
                  <a:pt x="289343" y="2258820"/>
                  <a:pt x="0" y="2270904"/>
                </a:cubicBezTo>
                <a:cubicBezTo>
                  <a:pt x="-35464" y="2012105"/>
                  <a:pt x="3948" y="1799326"/>
                  <a:pt x="0" y="1657760"/>
                </a:cubicBezTo>
                <a:cubicBezTo>
                  <a:pt x="-3948" y="1516194"/>
                  <a:pt x="48978" y="1378055"/>
                  <a:pt x="0" y="1158161"/>
                </a:cubicBezTo>
                <a:cubicBezTo>
                  <a:pt x="-48978" y="938267"/>
                  <a:pt x="3415" y="816839"/>
                  <a:pt x="0" y="545017"/>
                </a:cubicBezTo>
                <a:cubicBezTo>
                  <a:pt x="-3415" y="273195"/>
                  <a:pt x="28151" y="213002"/>
                  <a:pt x="0" y="0"/>
                </a:cubicBezTo>
                <a:close/>
              </a:path>
              <a:path w="6378891" h="2270904" stroke="0" extrusionOk="0">
                <a:moveTo>
                  <a:pt x="0" y="0"/>
                </a:moveTo>
                <a:cubicBezTo>
                  <a:pt x="119434" y="-52985"/>
                  <a:pt x="272934" y="44162"/>
                  <a:pt x="516110" y="0"/>
                </a:cubicBezTo>
                <a:cubicBezTo>
                  <a:pt x="759286" y="-44162"/>
                  <a:pt x="778517" y="26914"/>
                  <a:pt x="904643" y="0"/>
                </a:cubicBezTo>
                <a:cubicBezTo>
                  <a:pt x="1030769" y="-26914"/>
                  <a:pt x="1195870" y="27663"/>
                  <a:pt x="1356964" y="0"/>
                </a:cubicBezTo>
                <a:cubicBezTo>
                  <a:pt x="1518058" y="-27663"/>
                  <a:pt x="1713443" y="50120"/>
                  <a:pt x="1873074" y="0"/>
                </a:cubicBezTo>
                <a:cubicBezTo>
                  <a:pt x="2032705" y="-50120"/>
                  <a:pt x="2110565" y="14332"/>
                  <a:pt x="2325396" y="0"/>
                </a:cubicBezTo>
                <a:cubicBezTo>
                  <a:pt x="2540227" y="-14332"/>
                  <a:pt x="2647564" y="21122"/>
                  <a:pt x="2777717" y="0"/>
                </a:cubicBezTo>
                <a:cubicBezTo>
                  <a:pt x="2907870" y="-21122"/>
                  <a:pt x="3192165" y="41918"/>
                  <a:pt x="3485194" y="0"/>
                </a:cubicBezTo>
                <a:cubicBezTo>
                  <a:pt x="3778223" y="-41918"/>
                  <a:pt x="3870479" y="54949"/>
                  <a:pt x="4128882" y="0"/>
                </a:cubicBezTo>
                <a:cubicBezTo>
                  <a:pt x="4387285" y="-54949"/>
                  <a:pt x="4397359" y="38680"/>
                  <a:pt x="4581204" y="0"/>
                </a:cubicBezTo>
                <a:cubicBezTo>
                  <a:pt x="4765049" y="-38680"/>
                  <a:pt x="4858404" y="7709"/>
                  <a:pt x="5097314" y="0"/>
                </a:cubicBezTo>
                <a:cubicBezTo>
                  <a:pt x="5336224" y="-7709"/>
                  <a:pt x="5640377" y="4397"/>
                  <a:pt x="5804791" y="0"/>
                </a:cubicBezTo>
                <a:cubicBezTo>
                  <a:pt x="5969205" y="-4397"/>
                  <a:pt x="6119472" y="24547"/>
                  <a:pt x="6378891" y="0"/>
                </a:cubicBezTo>
                <a:cubicBezTo>
                  <a:pt x="6391350" y="224235"/>
                  <a:pt x="6331970" y="415036"/>
                  <a:pt x="6378891" y="590435"/>
                </a:cubicBezTo>
                <a:cubicBezTo>
                  <a:pt x="6425812" y="765834"/>
                  <a:pt x="6338461" y="846677"/>
                  <a:pt x="6378891" y="1090034"/>
                </a:cubicBezTo>
                <a:cubicBezTo>
                  <a:pt x="6419321" y="1333391"/>
                  <a:pt x="6340442" y="1437896"/>
                  <a:pt x="6378891" y="1680469"/>
                </a:cubicBezTo>
                <a:cubicBezTo>
                  <a:pt x="6417340" y="1923043"/>
                  <a:pt x="6317566" y="2065510"/>
                  <a:pt x="6378891" y="2270904"/>
                </a:cubicBezTo>
                <a:cubicBezTo>
                  <a:pt x="6213314" y="2280581"/>
                  <a:pt x="6068687" y="2242271"/>
                  <a:pt x="5990359" y="2270904"/>
                </a:cubicBezTo>
                <a:cubicBezTo>
                  <a:pt x="5912031" y="2299537"/>
                  <a:pt x="5443537" y="2244403"/>
                  <a:pt x="5282882" y="2270904"/>
                </a:cubicBezTo>
                <a:cubicBezTo>
                  <a:pt x="5122227" y="2297405"/>
                  <a:pt x="4969445" y="2232718"/>
                  <a:pt x="4766771" y="2270904"/>
                </a:cubicBezTo>
                <a:cubicBezTo>
                  <a:pt x="4564097" y="2309090"/>
                  <a:pt x="4367259" y="2245507"/>
                  <a:pt x="4059294" y="2270904"/>
                </a:cubicBezTo>
                <a:cubicBezTo>
                  <a:pt x="3751329" y="2296301"/>
                  <a:pt x="3829323" y="2262795"/>
                  <a:pt x="3670762" y="2270904"/>
                </a:cubicBezTo>
                <a:cubicBezTo>
                  <a:pt x="3512201" y="2279013"/>
                  <a:pt x="3360917" y="2252555"/>
                  <a:pt x="3282229" y="2270904"/>
                </a:cubicBezTo>
                <a:cubicBezTo>
                  <a:pt x="3203541" y="2289253"/>
                  <a:pt x="2776273" y="2186218"/>
                  <a:pt x="2574752" y="2270904"/>
                </a:cubicBezTo>
                <a:cubicBezTo>
                  <a:pt x="2373231" y="2355590"/>
                  <a:pt x="2217263" y="2258613"/>
                  <a:pt x="1994853" y="2270904"/>
                </a:cubicBezTo>
                <a:cubicBezTo>
                  <a:pt x="1772443" y="2283195"/>
                  <a:pt x="1651796" y="2244390"/>
                  <a:pt x="1542532" y="2270904"/>
                </a:cubicBezTo>
                <a:cubicBezTo>
                  <a:pt x="1433268" y="2297418"/>
                  <a:pt x="1147186" y="2252811"/>
                  <a:pt x="1026422" y="2270904"/>
                </a:cubicBezTo>
                <a:cubicBezTo>
                  <a:pt x="905658" y="2288997"/>
                  <a:pt x="740143" y="2249609"/>
                  <a:pt x="510311" y="2270904"/>
                </a:cubicBezTo>
                <a:cubicBezTo>
                  <a:pt x="280479" y="2292199"/>
                  <a:pt x="232272" y="2212040"/>
                  <a:pt x="0" y="2270904"/>
                </a:cubicBezTo>
                <a:cubicBezTo>
                  <a:pt x="-49404" y="2032149"/>
                  <a:pt x="18966" y="1832420"/>
                  <a:pt x="0" y="1657760"/>
                </a:cubicBezTo>
                <a:cubicBezTo>
                  <a:pt x="-18966" y="1483100"/>
                  <a:pt x="19934" y="1289954"/>
                  <a:pt x="0" y="1112743"/>
                </a:cubicBezTo>
                <a:cubicBezTo>
                  <a:pt x="-19934" y="935532"/>
                  <a:pt x="45218" y="760640"/>
                  <a:pt x="0" y="499599"/>
                </a:cubicBezTo>
                <a:cubicBezTo>
                  <a:pt x="-45218" y="238558"/>
                  <a:pt x="42820" y="118624"/>
                  <a:pt x="0" y="0"/>
                </a:cubicBezTo>
                <a:close/>
              </a:path>
            </a:pathLst>
          </a:custGeom>
          <a:solidFill>
            <a:schemeClr val="bg1">
              <a:lumMod val="75000"/>
              <a:alpha val="92000"/>
            </a:schemeClr>
          </a:solidFill>
          <a:ln w="28575" cap="flat">
            <a:solidFill>
              <a:schemeClr val="tx1">
                <a:lumMod val="95000"/>
                <a:lumOff val="5000"/>
              </a:schemeClr>
            </a:solidFill>
            <a:extLst>
              <a:ext uri="{C807C97D-BFC1-408E-A445-0C87EB9F89A2}">
                <ask:lineSketchStyleProps xmlns:ask="http://schemas.microsoft.com/office/drawing/2018/sketchyshapes" sd="287714346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C7A9979-A309-4C6B-9865-DE3D8EC068BF}"/>
              </a:ext>
            </a:extLst>
          </p:cNvPr>
          <p:cNvSpPr/>
          <p:nvPr/>
        </p:nvSpPr>
        <p:spPr>
          <a:xfrm>
            <a:off x="1631665" y="1819163"/>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52F74A5-472B-4765-B0DF-DDB3778B1D6E}"/>
              </a:ext>
            </a:extLst>
          </p:cNvPr>
          <p:cNvSpPr/>
          <p:nvPr/>
        </p:nvSpPr>
        <p:spPr>
          <a:xfrm>
            <a:off x="-421684" y="1272129"/>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7072CF8-EF59-44E6-B7C4-A4D3DF9BC727}"/>
              </a:ext>
            </a:extLst>
          </p:cNvPr>
          <p:cNvSpPr txBox="1"/>
          <p:nvPr/>
        </p:nvSpPr>
        <p:spPr>
          <a:xfrm>
            <a:off x="6857577" y="3980723"/>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cxnSp>
        <p:nvCxnSpPr>
          <p:cNvPr id="111" name="Straight Arrow Connector 110">
            <a:extLst>
              <a:ext uri="{FF2B5EF4-FFF2-40B4-BE49-F238E27FC236}">
                <a16:creationId xmlns:a16="http://schemas.microsoft.com/office/drawing/2014/main" id="{33129E2F-508F-45E6-99EA-6D3FB387662E}"/>
              </a:ext>
            </a:extLst>
          </p:cNvPr>
          <p:cNvCxnSpPr>
            <a:cxnSpLocks/>
          </p:cNvCxnSpPr>
          <p:nvPr/>
        </p:nvCxnSpPr>
        <p:spPr>
          <a:xfrm>
            <a:off x="4096238" y="4823879"/>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2C97108-359A-4971-910C-58AF3EAACEC9}"/>
              </a:ext>
            </a:extLst>
          </p:cNvPr>
          <p:cNvCxnSpPr>
            <a:cxnSpLocks/>
          </p:cNvCxnSpPr>
          <p:nvPr/>
        </p:nvCxnSpPr>
        <p:spPr>
          <a:xfrm>
            <a:off x="3264033" y="3122262"/>
            <a:ext cx="720543" cy="1491728"/>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15B29F8-0B53-4746-881F-9BC21E254E5C}"/>
              </a:ext>
            </a:extLst>
          </p:cNvPr>
          <p:cNvSpPr/>
          <p:nvPr/>
        </p:nvSpPr>
        <p:spPr>
          <a:xfrm>
            <a:off x="8339693" y="6266663"/>
            <a:ext cx="2801256" cy="7429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D7852-49D4-422A-A736-9B82C1C97C28}"/>
              </a:ext>
            </a:extLst>
          </p:cNvPr>
          <p:cNvCxnSpPr>
            <a:cxnSpLocks/>
          </p:cNvCxnSpPr>
          <p:nvPr/>
        </p:nvCxnSpPr>
        <p:spPr>
          <a:xfrm>
            <a:off x="10576695" y="4827345"/>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61F4CC8-3F02-4DA4-BDE1-A349D4E92A2B}"/>
              </a:ext>
            </a:extLst>
          </p:cNvPr>
          <p:cNvSpPr txBox="1"/>
          <p:nvPr/>
        </p:nvSpPr>
        <p:spPr>
          <a:xfrm>
            <a:off x="351716" y="4002720"/>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424131" y="4593144"/>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10" name="Rectangle 109">
            <a:extLst>
              <a:ext uri="{FF2B5EF4-FFF2-40B4-BE49-F238E27FC236}">
                <a16:creationId xmlns:a16="http://schemas.microsoft.com/office/drawing/2014/main" id="{59510967-146D-4FD8-9685-E586B1BD5C64}"/>
              </a:ext>
            </a:extLst>
          </p:cNvPr>
          <p:cNvSpPr/>
          <p:nvPr/>
        </p:nvSpPr>
        <p:spPr>
          <a:xfrm>
            <a:off x="11780188" y="1587963"/>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ectangle 1">
            <a:extLst>
              <a:ext uri="{FF2B5EF4-FFF2-40B4-BE49-F238E27FC236}">
                <a16:creationId xmlns:a16="http://schemas.microsoft.com/office/drawing/2014/main" id="{18D6EA7E-ECA7-4667-995E-320A96BC86A9}"/>
              </a:ext>
            </a:extLst>
          </p:cNvPr>
          <p:cNvSpPr>
            <a:spLocks noChangeArrowheads="1"/>
          </p:cNvSpPr>
          <p:nvPr/>
        </p:nvSpPr>
        <p:spPr bwMode="auto">
          <a:xfrm>
            <a:off x="8306792" y="4551322"/>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cxnSp>
        <p:nvCxnSpPr>
          <p:cNvPr id="122" name="Straight Arrow Connector 121">
            <a:extLst>
              <a:ext uri="{FF2B5EF4-FFF2-40B4-BE49-F238E27FC236}">
                <a16:creationId xmlns:a16="http://schemas.microsoft.com/office/drawing/2014/main" id="{C072B70A-AB39-44FA-AC75-B242DD49A4CE}"/>
              </a:ext>
            </a:extLst>
          </p:cNvPr>
          <p:cNvCxnSpPr>
            <a:cxnSpLocks/>
          </p:cNvCxnSpPr>
          <p:nvPr/>
        </p:nvCxnSpPr>
        <p:spPr>
          <a:xfrm>
            <a:off x="9642855" y="3190598"/>
            <a:ext cx="922984" cy="141934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
            <a:extLst>
              <a:ext uri="{FF2B5EF4-FFF2-40B4-BE49-F238E27FC236}">
                <a16:creationId xmlns:a16="http://schemas.microsoft.com/office/drawing/2014/main" id="{D0CBDEC9-37EE-48F0-B56C-F7BEABD87139}"/>
              </a:ext>
            </a:extLst>
          </p:cNvPr>
          <p:cNvSpPr>
            <a:spLocks noChangeArrowheads="1"/>
          </p:cNvSpPr>
          <p:nvPr/>
        </p:nvSpPr>
        <p:spPr bwMode="auto">
          <a:xfrm>
            <a:off x="2852077" y="2743743"/>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4" name="Rectangle 1">
            <a:extLst>
              <a:ext uri="{FF2B5EF4-FFF2-40B4-BE49-F238E27FC236}">
                <a16:creationId xmlns:a16="http://schemas.microsoft.com/office/drawing/2014/main" id="{CBE2E53F-8E12-434B-A541-6C155B358F5A}"/>
              </a:ext>
            </a:extLst>
          </p:cNvPr>
          <p:cNvSpPr>
            <a:spLocks noChangeArrowheads="1"/>
          </p:cNvSpPr>
          <p:nvPr/>
        </p:nvSpPr>
        <p:spPr bwMode="auto">
          <a:xfrm>
            <a:off x="9179605" y="2733054"/>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7" name="Title 1">
            <a:extLst>
              <a:ext uri="{FF2B5EF4-FFF2-40B4-BE49-F238E27FC236}">
                <a16:creationId xmlns:a16="http://schemas.microsoft.com/office/drawing/2014/main" id="{18CF0B77-C874-47C6-B44B-8FD794C13DCA}"/>
              </a:ext>
            </a:extLst>
          </p:cNvPr>
          <p:cNvSpPr>
            <a:spLocks noGrp="1"/>
          </p:cNvSpPr>
          <p:nvPr>
            <p:ph type="title"/>
          </p:nvPr>
        </p:nvSpPr>
        <p:spPr>
          <a:xfrm>
            <a:off x="206253" y="227987"/>
            <a:ext cx="7582349" cy="765175"/>
          </a:xfrm>
        </p:spPr>
        <p:txBody>
          <a:bodyPr/>
          <a:lstStyle/>
          <a:p>
            <a:r>
              <a:rPr lang="en-US" dirty="0"/>
              <a:t>(#2) Base Layer is Safe</a:t>
            </a:r>
          </a:p>
        </p:txBody>
      </p:sp>
    </p:spTree>
    <p:extLst>
      <p:ext uri="{BB962C8B-B14F-4D97-AF65-F5344CB8AC3E}">
        <p14:creationId xmlns:p14="http://schemas.microsoft.com/office/powerpoint/2010/main" val="9949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85000"/>
                  </a:schemeClr>
                </a:solidFill>
              </a:rPr>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spTree>
    <p:extLst>
      <p:ext uri="{BB962C8B-B14F-4D97-AF65-F5344CB8AC3E}">
        <p14:creationId xmlns:p14="http://schemas.microsoft.com/office/powerpoint/2010/main" val="597443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pic>
        <p:nvPicPr>
          <p:cNvPr id="52" name="Picture 51">
            <a:extLst>
              <a:ext uri="{FF2B5EF4-FFF2-40B4-BE49-F238E27FC236}">
                <a16:creationId xmlns:a16="http://schemas.microsoft.com/office/drawing/2014/main" id="{4F636646-0B87-4B6B-B385-81BFAF9D3A94}"/>
              </a:ext>
            </a:extLst>
          </p:cNvPr>
          <p:cNvPicPr>
            <a:picLocks noChangeAspect="1"/>
          </p:cNvPicPr>
          <p:nvPr/>
        </p:nvPicPr>
        <p:blipFill rotWithShape="1">
          <a:blip r:embed="rId3">
            <a:extLst>
              <a:ext uri="{28A0092B-C50C-407E-A947-70E740481C1C}">
                <a14:useLocalDpi xmlns:a14="http://schemas.microsoft.com/office/drawing/2010/main" val="0"/>
              </a:ext>
            </a:extLst>
          </a:blip>
          <a:srcRect l="1125" t="4569" r="49915" b="2199"/>
          <a:stretch/>
        </p:blipFill>
        <p:spPr>
          <a:xfrm>
            <a:off x="1294821" y="995314"/>
            <a:ext cx="7612681" cy="5735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6769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pic>
        <p:nvPicPr>
          <p:cNvPr id="52" name="Picture 51">
            <a:extLst>
              <a:ext uri="{FF2B5EF4-FFF2-40B4-BE49-F238E27FC236}">
                <a16:creationId xmlns:a16="http://schemas.microsoft.com/office/drawing/2014/main" id="{4F636646-0B87-4B6B-B385-81BFAF9D3A94}"/>
              </a:ext>
            </a:extLst>
          </p:cNvPr>
          <p:cNvPicPr>
            <a:picLocks noChangeAspect="1"/>
          </p:cNvPicPr>
          <p:nvPr/>
        </p:nvPicPr>
        <p:blipFill rotWithShape="1">
          <a:blip r:embed="rId3">
            <a:extLst>
              <a:ext uri="{28A0092B-C50C-407E-A947-70E740481C1C}">
                <a14:useLocalDpi xmlns:a14="http://schemas.microsoft.com/office/drawing/2010/main" val="0"/>
              </a:ext>
            </a:extLst>
          </a:blip>
          <a:srcRect l="1125" t="4569" r="49915" b="2199"/>
          <a:stretch/>
        </p:blipFill>
        <p:spPr>
          <a:xfrm>
            <a:off x="1294821" y="995314"/>
            <a:ext cx="7612681" cy="5735666"/>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777E4935-3D8A-4489-9EA0-8F0C98A56156}"/>
              </a:ext>
            </a:extLst>
          </p:cNvPr>
          <p:cNvSpPr/>
          <p:nvPr/>
        </p:nvSpPr>
        <p:spPr>
          <a:xfrm>
            <a:off x="6589486" y="2638389"/>
            <a:ext cx="3268184" cy="5617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BA9BE4-33D3-4818-A6B2-E2B7D478505D}"/>
              </a:ext>
            </a:extLst>
          </p:cNvPr>
          <p:cNvSpPr/>
          <p:nvPr/>
        </p:nvSpPr>
        <p:spPr>
          <a:xfrm>
            <a:off x="10483359" y="5388495"/>
            <a:ext cx="643076" cy="5087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91CFAA0-F654-42CA-90A2-5C88C6B1103C}"/>
              </a:ext>
            </a:extLst>
          </p:cNvPr>
          <p:cNvCxnSpPr>
            <a:cxnSpLocks/>
          </p:cNvCxnSpPr>
          <p:nvPr/>
        </p:nvCxnSpPr>
        <p:spPr>
          <a:xfrm>
            <a:off x="8737114" y="3299640"/>
            <a:ext cx="1874063" cy="15167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EC147C4-2973-43BB-ABD2-B550330ABD30}"/>
              </a:ext>
            </a:extLst>
          </p:cNvPr>
          <p:cNvSpPr/>
          <p:nvPr/>
        </p:nvSpPr>
        <p:spPr>
          <a:xfrm>
            <a:off x="10386560" y="4876800"/>
            <a:ext cx="892275" cy="11607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A29C7CA-6A14-4418-A190-D311D6165C5F}"/>
              </a:ext>
            </a:extLst>
          </p:cNvPr>
          <p:cNvSpPr/>
          <p:nvPr/>
        </p:nvSpPr>
        <p:spPr>
          <a:xfrm>
            <a:off x="6464004" y="2514083"/>
            <a:ext cx="3546066" cy="8384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4E594A5-BA49-4CA0-A250-886D49F17D23}"/>
              </a:ext>
            </a:extLst>
          </p:cNvPr>
          <p:cNvCxnSpPr>
            <a:cxnSpLocks/>
            <a:endCxn id="18" idx="1"/>
          </p:cNvCxnSpPr>
          <p:nvPr/>
        </p:nvCxnSpPr>
        <p:spPr>
          <a:xfrm flipV="1">
            <a:off x="4699440" y="1091929"/>
            <a:ext cx="5229566" cy="130261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6E040EC-8D5F-420C-99D5-8E68F65E637E}"/>
              </a:ext>
            </a:extLst>
          </p:cNvPr>
          <p:cNvSpPr/>
          <p:nvPr/>
        </p:nvSpPr>
        <p:spPr>
          <a:xfrm>
            <a:off x="3947886" y="2349291"/>
            <a:ext cx="1413550" cy="2890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8A6B490-A899-4D10-AEE6-9DE60CEAD68F}"/>
              </a:ext>
            </a:extLst>
          </p:cNvPr>
          <p:cNvSpPr txBox="1"/>
          <p:nvPr/>
        </p:nvSpPr>
        <p:spPr>
          <a:xfrm>
            <a:off x="9929006" y="399431"/>
            <a:ext cx="2134537" cy="1384995"/>
          </a:xfrm>
          <a:prstGeom prst="rect">
            <a:avLst/>
          </a:prstGeom>
          <a:noFill/>
        </p:spPr>
        <p:txBody>
          <a:bodyPr wrap="square" rtlCol="0">
            <a:spAutoFit/>
          </a:bodyPr>
          <a:lstStyle/>
          <a:p>
            <a:r>
              <a:rPr lang="en-US" sz="1400" dirty="0"/>
              <a:t>Software will </a:t>
            </a:r>
            <a:r>
              <a:rPr lang="en-US" sz="1400" i="1" u="sng" dirty="0"/>
              <a:t>look</a:t>
            </a:r>
            <a:r>
              <a:rPr lang="en-US" sz="1400" dirty="0"/>
              <a:t> for a sidechain node, on your computer, (to ask it questions).</a:t>
            </a:r>
            <a:br>
              <a:rPr lang="en-US" sz="1400" dirty="0"/>
            </a:br>
            <a:r>
              <a:rPr lang="en-US" sz="1400" dirty="0"/>
              <a:t>But if it can’t find one it will report back nothing.</a:t>
            </a:r>
          </a:p>
        </p:txBody>
      </p:sp>
      <p:sp>
        <p:nvSpPr>
          <p:cNvPr id="65" name="TextBox 64">
            <a:extLst>
              <a:ext uri="{FF2B5EF4-FFF2-40B4-BE49-F238E27FC236}">
                <a16:creationId xmlns:a16="http://schemas.microsoft.com/office/drawing/2014/main" id="{6A8A8B3C-4EF0-4F10-A461-9B4746FB437A}"/>
              </a:ext>
            </a:extLst>
          </p:cNvPr>
          <p:cNvSpPr txBox="1"/>
          <p:nvPr/>
        </p:nvSpPr>
        <p:spPr>
          <a:xfrm>
            <a:off x="10032055" y="3159278"/>
            <a:ext cx="1758905" cy="923330"/>
          </a:xfrm>
          <a:prstGeom prst="rect">
            <a:avLst/>
          </a:prstGeom>
          <a:noFill/>
        </p:spPr>
        <p:txBody>
          <a:bodyPr wrap="square" rtlCol="0">
            <a:spAutoFit/>
          </a:bodyPr>
          <a:lstStyle/>
          <a:p>
            <a:r>
              <a:rPr lang="en-US" dirty="0"/>
              <a:t>Hash we mentioned before</a:t>
            </a:r>
          </a:p>
        </p:txBody>
      </p:sp>
    </p:spTree>
    <p:extLst>
      <p:ext uri="{BB962C8B-B14F-4D97-AF65-F5344CB8AC3E}">
        <p14:creationId xmlns:p14="http://schemas.microsoft.com/office/powerpoint/2010/main" val="3845108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ylinder 34">
            <a:extLst>
              <a:ext uri="{FF2B5EF4-FFF2-40B4-BE49-F238E27FC236}">
                <a16:creationId xmlns:a16="http://schemas.microsoft.com/office/drawing/2014/main" id="{0B713581-B9C4-22DE-6D2B-B6DC1590B409}"/>
              </a:ext>
            </a:extLst>
          </p:cNvPr>
          <p:cNvSpPr/>
          <p:nvPr/>
        </p:nvSpPr>
        <p:spPr>
          <a:xfrm>
            <a:off x="10252824" y="2519114"/>
            <a:ext cx="1198307" cy="1062676"/>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Cylinder 13">
            <a:extLst>
              <a:ext uri="{FF2B5EF4-FFF2-40B4-BE49-F238E27FC236}">
                <a16:creationId xmlns:a16="http://schemas.microsoft.com/office/drawing/2014/main" id="{7F351201-23C0-3179-8C10-25846A4C4D9E}"/>
              </a:ext>
            </a:extLst>
          </p:cNvPr>
          <p:cNvSpPr/>
          <p:nvPr/>
        </p:nvSpPr>
        <p:spPr>
          <a:xfrm>
            <a:off x="10894456" y="3150866"/>
            <a:ext cx="1198307" cy="1062676"/>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F26E8-0D07-707F-1161-5A94BC3D8786}"/>
              </a:ext>
            </a:extLst>
          </p:cNvPr>
          <p:cNvSpPr>
            <a:spLocks noGrp="1"/>
          </p:cNvSpPr>
          <p:nvPr>
            <p:ph type="title"/>
          </p:nvPr>
        </p:nvSpPr>
        <p:spPr/>
        <p:txBody>
          <a:bodyPr/>
          <a:lstStyle/>
          <a:p>
            <a:r>
              <a:rPr lang="en-US" dirty="0"/>
              <a:t>Collect Every Transaction Fee</a:t>
            </a:r>
          </a:p>
        </p:txBody>
      </p:sp>
      <p:sp>
        <p:nvSpPr>
          <p:cNvPr id="3" name="Content Placeholder 2">
            <a:extLst>
              <a:ext uri="{FF2B5EF4-FFF2-40B4-BE49-F238E27FC236}">
                <a16:creationId xmlns:a16="http://schemas.microsoft.com/office/drawing/2014/main" id="{020D9D58-A718-DED7-B773-3714FAD14E1A}"/>
              </a:ext>
            </a:extLst>
          </p:cNvPr>
          <p:cNvSpPr>
            <a:spLocks noGrp="1"/>
          </p:cNvSpPr>
          <p:nvPr>
            <p:ph idx="1"/>
          </p:nvPr>
        </p:nvSpPr>
        <p:spPr>
          <a:xfrm>
            <a:off x="297285" y="1518091"/>
            <a:ext cx="7524135" cy="2802193"/>
          </a:xfrm>
        </p:spPr>
        <p:txBody>
          <a:bodyPr/>
          <a:lstStyle/>
          <a:p>
            <a:pPr marL="514350" indent="-514350">
              <a:buAutoNum type="arabicParenR"/>
            </a:pPr>
            <a:r>
              <a:rPr lang="en-US" b="1" u="sng" dirty="0"/>
              <a:t>Every</a:t>
            </a:r>
            <a:r>
              <a:rPr lang="en-US" i="1" dirty="0"/>
              <a:t> </a:t>
            </a:r>
            <a:r>
              <a:rPr lang="en-US" dirty="0"/>
              <a:t>transaction, in the world, is a Bitcoin txn,</a:t>
            </a:r>
            <a:br>
              <a:rPr lang="en-US" dirty="0"/>
            </a:br>
            <a:r>
              <a:rPr lang="en-US" dirty="0"/>
              <a:t>	and </a:t>
            </a:r>
            <a:r>
              <a:rPr lang="en-US" i="1" u="sng" dirty="0"/>
              <a:t>each</a:t>
            </a:r>
            <a:r>
              <a:rPr lang="en-US" dirty="0"/>
              <a:t> contributes to miner-revenues.</a:t>
            </a:r>
          </a:p>
          <a:p>
            <a:pPr marL="514350" indent="-514350">
              <a:buAutoNum type="arabicParenR"/>
            </a:pPr>
            <a:r>
              <a:rPr lang="en-US" dirty="0"/>
              <a:t>There are many different Bitcoin Networks,</a:t>
            </a:r>
            <a:br>
              <a:rPr lang="en-US" dirty="0"/>
            </a:br>
            <a:r>
              <a:rPr lang="en-US" dirty="0"/>
              <a:t>to accommodate different people /</a:t>
            </a:r>
            <a:r>
              <a:rPr lang="en-US" dirty="0" err="1"/>
              <a:t>usecases</a:t>
            </a:r>
            <a:r>
              <a:rPr lang="en-US" dirty="0"/>
              <a:t>.</a:t>
            </a:r>
          </a:p>
          <a:p>
            <a:pPr marL="514350" indent="-514350">
              <a:buAutoNum type="arabicParenR"/>
            </a:pPr>
            <a:r>
              <a:rPr lang="en-US" dirty="0"/>
              <a:t>Competition among networks/</a:t>
            </a:r>
            <a:r>
              <a:rPr lang="en-US" dirty="0" err="1"/>
              <a:t>devs</a:t>
            </a:r>
            <a:r>
              <a:rPr lang="en-US" dirty="0"/>
              <a:t>, </a:t>
            </a:r>
            <a:br>
              <a:rPr lang="en-US" dirty="0"/>
            </a:br>
            <a:r>
              <a:rPr lang="en-US" dirty="0"/>
              <a:t>ie – they all hate each other.</a:t>
            </a:r>
          </a:p>
          <a:p>
            <a:pPr marL="514350" indent="-514350">
              <a:buAutoNum type="arabicParenR"/>
            </a:pPr>
            <a:endParaRPr lang="en-US" dirty="0"/>
          </a:p>
          <a:p>
            <a:pPr marL="0" indent="0">
              <a:buNone/>
            </a:pPr>
            <a:endParaRPr lang="en-US" b="1" u="sng" dirty="0"/>
          </a:p>
        </p:txBody>
      </p:sp>
      <p:sp>
        <p:nvSpPr>
          <p:cNvPr id="4" name="Content Placeholder 2">
            <a:extLst>
              <a:ext uri="{FF2B5EF4-FFF2-40B4-BE49-F238E27FC236}">
                <a16:creationId xmlns:a16="http://schemas.microsoft.com/office/drawing/2014/main" id="{FC03D1A0-521B-1155-9497-AB8364A07E8B}"/>
              </a:ext>
            </a:extLst>
          </p:cNvPr>
          <p:cNvSpPr txBox="1">
            <a:spLocks/>
          </p:cNvSpPr>
          <p:nvPr/>
        </p:nvSpPr>
        <p:spPr>
          <a:xfrm>
            <a:off x="2855731" y="6214460"/>
            <a:ext cx="6457304" cy="943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All the world’s txns are </a:t>
            </a:r>
            <a:r>
              <a:rPr lang="en-US" sz="2000" i="1" u="sng" dirty="0"/>
              <a:t>already</a:t>
            </a:r>
            <a:r>
              <a:rPr lang="en-US" sz="2000" dirty="0"/>
              <a:t> on some network or another. They all pay some kind of fee to someone. (VISA, Venmo)</a:t>
            </a:r>
            <a:endParaRPr lang="en-US" sz="2000" i="1" u="sng" dirty="0"/>
          </a:p>
        </p:txBody>
      </p:sp>
      <p:sp>
        <p:nvSpPr>
          <p:cNvPr id="5" name="Cylinder 4">
            <a:extLst>
              <a:ext uri="{FF2B5EF4-FFF2-40B4-BE49-F238E27FC236}">
                <a16:creationId xmlns:a16="http://schemas.microsoft.com/office/drawing/2014/main" id="{48FADBBB-589B-CEED-992C-59EF5CD30216}"/>
              </a:ext>
            </a:extLst>
          </p:cNvPr>
          <p:cNvSpPr/>
          <p:nvPr/>
        </p:nvSpPr>
        <p:spPr>
          <a:xfrm>
            <a:off x="8335954" y="3523811"/>
            <a:ext cx="685800" cy="597310"/>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ylinder 5">
            <a:extLst>
              <a:ext uri="{FF2B5EF4-FFF2-40B4-BE49-F238E27FC236}">
                <a16:creationId xmlns:a16="http://schemas.microsoft.com/office/drawing/2014/main" id="{3A823779-391D-8036-4D00-C63B000B15C3}"/>
              </a:ext>
            </a:extLst>
          </p:cNvPr>
          <p:cNvSpPr/>
          <p:nvPr/>
        </p:nvSpPr>
        <p:spPr>
          <a:xfrm>
            <a:off x="9411357" y="4771294"/>
            <a:ext cx="534629" cy="407476"/>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3949A857-AE55-8052-4960-73DEAF2BA9DB}"/>
              </a:ext>
            </a:extLst>
          </p:cNvPr>
          <p:cNvSpPr/>
          <p:nvPr/>
        </p:nvSpPr>
        <p:spPr>
          <a:xfrm>
            <a:off x="9473423" y="2776934"/>
            <a:ext cx="1511710" cy="113887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C5EB75A9-7D9C-6B83-0CD5-A1F5C758A875}"/>
              </a:ext>
            </a:extLst>
          </p:cNvPr>
          <p:cNvSpPr/>
          <p:nvPr/>
        </p:nvSpPr>
        <p:spPr>
          <a:xfrm>
            <a:off x="8730473" y="3055819"/>
            <a:ext cx="582562" cy="523299"/>
          </a:xfrm>
          <a:prstGeom prst="ca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6CD0C07C-DDB2-2D08-F235-E72BE8D0D9F5}"/>
              </a:ext>
            </a:extLst>
          </p:cNvPr>
          <p:cNvSpPr/>
          <p:nvPr/>
        </p:nvSpPr>
        <p:spPr>
          <a:xfrm>
            <a:off x="9863026" y="3323970"/>
            <a:ext cx="1198307" cy="106267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4849093E-1876-11EC-1496-F19EA2FD21D4}"/>
              </a:ext>
            </a:extLst>
          </p:cNvPr>
          <p:cNvSpPr>
            <a:spLocks noGrp="1"/>
          </p:cNvSpPr>
          <p:nvPr>
            <p:ph type="sldNum" sz="quarter" idx="12"/>
          </p:nvPr>
        </p:nvSpPr>
        <p:spPr/>
        <p:txBody>
          <a:bodyPr/>
          <a:lstStyle/>
          <a:p>
            <a:fld id="{B6877F82-84DC-415B-8D0D-0C674AA6E930}" type="slidenum">
              <a:rPr lang="en-US" smtClean="0"/>
              <a:t>28</a:t>
            </a:fld>
            <a:endParaRPr lang="en-US"/>
          </a:p>
        </p:txBody>
      </p:sp>
      <p:pic>
        <p:nvPicPr>
          <p:cNvPr id="13" name="Picture 12">
            <a:extLst>
              <a:ext uri="{FF2B5EF4-FFF2-40B4-BE49-F238E27FC236}">
                <a16:creationId xmlns:a16="http://schemas.microsoft.com/office/drawing/2014/main" id="{099ECD63-BF44-F63C-21C4-CAB051C59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94" y="277124"/>
            <a:ext cx="1762714" cy="176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8" name="Straight Connector 17">
            <a:extLst>
              <a:ext uri="{FF2B5EF4-FFF2-40B4-BE49-F238E27FC236}">
                <a16:creationId xmlns:a16="http://schemas.microsoft.com/office/drawing/2014/main" id="{04CB9DD9-F218-5ABF-567B-63CEC3CF4D07}"/>
              </a:ext>
            </a:extLst>
          </p:cNvPr>
          <p:cNvCxnSpPr>
            <a:cxnSpLocks/>
            <a:stCxn id="5" idx="3"/>
            <a:endCxn id="6" idx="0"/>
          </p:cNvCxnSpPr>
          <p:nvPr/>
        </p:nvCxnSpPr>
        <p:spPr>
          <a:xfrm>
            <a:off x="8678854" y="4121121"/>
            <a:ext cx="999818" cy="752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B5733C-C36D-3A64-A5B9-E944CAE03053}"/>
              </a:ext>
            </a:extLst>
          </p:cNvPr>
          <p:cNvCxnSpPr>
            <a:cxnSpLocks/>
            <a:stCxn id="8" idx="3"/>
            <a:endCxn id="6" idx="0"/>
          </p:cNvCxnSpPr>
          <p:nvPr/>
        </p:nvCxnSpPr>
        <p:spPr>
          <a:xfrm>
            <a:off x="9021754" y="3579118"/>
            <a:ext cx="656918" cy="129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B1224E-B543-3E0F-CAEC-5E34797D800F}"/>
              </a:ext>
            </a:extLst>
          </p:cNvPr>
          <p:cNvCxnSpPr>
            <a:cxnSpLocks/>
            <a:endCxn id="6" idx="0"/>
          </p:cNvCxnSpPr>
          <p:nvPr/>
        </p:nvCxnSpPr>
        <p:spPr>
          <a:xfrm flipH="1">
            <a:off x="9678672" y="3911544"/>
            <a:ext cx="92176" cy="961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E607F0-CC14-B745-10AD-168F8892B868}"/>
              </a:ext>
            </a:extLst>
          </p:cNvPr>
          <p:cNvCxnSpPr>
            <a:cxnSpLocks/>
            <a:stCxn id="14" idx="3"/>
            <a:endCxn id="6" idx="0"/>
          </p:cNvCxnSpPr>
          <p:nvPr/>
        </p:nvCxnSpPr>
        <p:spPr>
          <a:xfrm flipH="1">
            <a:off x="9678672" y="4213542"/>
            <a:ext cx="1814938" cy="659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6E9A4F-CD8C-601B-74AD-7F3CE46B38CB}"/>
              </a:ext>
            </a:extLst>
          </p:cNvPr>
          <p:cNvCxnSpPr>
            <a:cxnSpLocks/>
            <a:stCxn id="9" idx="3"/>
            <a:endCxn id="6" idx="0"/>
          </p:cNvCxnSpPr>
          <p:nvPr/>
        </p:nvCxnSpPr>
        <p:spPr>
          <a:xfrm flipH="1">
            <a:off x="9678672" y="4386646"/>
            <a:ext cx="783508" cy="4865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B8FDDD-0125-151B-33CA-643E3C8E9049}"/>
              </a:ext>
            </a:extLst>
          </p:cNvPr>
          <p:cNvCxnSpPr>
            <a:cxnSpLocks/>
            <a:endCxn id="6" idx="1"/>
          </p:cNvCxnSpPr>
          <p:nvPr/>
        </p:nvCxnSpPr>
        <p:spPr>
          <a:xfrm flipH="1">
            <a:off x="9678672" y="4401246"/>
            <a:ext cx="393904" cy="370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C5A075-9BFA-9833-13E4-036CDEF39FF2}"/>
              </a:ext>
            </a:extLst>
          </p:cNvPr>
          <p:cNvCxnSpPr>
            <a:cxnSpLocks/>
          </p:cNvCxnSpPr>
          <p:nvPr/>
        </p:nvCxnSpPr>
        <p:spPr>
          <a:xfrm flipV="1">
            <a:off x="6627377" y="4542534"/>
            <a:ext cx="5381204" cy="94652"/>
          </a:xfrm>
          <a:prstGeom prst="line">
            <a:avLst/>
          </a:prstGeom>
          <a:ln w="571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EC8D8378-4080-FC86-8B2D-029618813E0E}"/>
              </a:ext>
            </a:extLst>
          </p:cNvPr>
          <p:cNvSpPr txBox="1">
            <a:spLocks/>
          </p:cNvSpPr>
          <p:nvPr/>
        </p:nvSpPr>
        <p:spPr>
          <a:xfrm>
            <a:off x="6733927" y="4707105"/>
            <a:ext cx="1452978" cy="56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Layer 1</a:t>
            </a:r>
            <a:endParaRPr lang="en-US" i="1" u="sng" dirty="0"/>
          </a:p>
        </p:txBody>
      </p:sp>
      <p:sp>
        <p:nvSpPr>
          <p:cNvPr id="49" name="Content Placeholder 2">
            <a:extLst>
              <a:ext uri="{FF2B5EF4-FFF2-40B4-BE49-F238E27FC236}">
                <a16:creationId xmlns:a16="http://schemas.microsoft.com/office/drawing/2014/main" id="{4215459F-FB73-333B-3A58-FAB2F85B24DC}"/>
              </a:ext>
            </a:extLst>
          </p:cNvPr>
          <p:cNvSpPr txBox="1">
            <a:spLocks/>
          </p:cNvSpPr>
          <p:nvPr/>
        </p:nvSpPr>
        <p:spPr>
          <a:xfrm>
            <a:off x="6732024" y="3914715"/>
            <a:ext cx="1452978" cy="56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Layer 2</a:t>
            </a:r>
            <a:endParaRPr lang="en-US" i="1" u="sng" dirty="0"/>
          </a:p>
        </p:txBody>
      </p:sp>
      <p:sp>
        <p:nvSpPr>
          <p:cNvPr id="60" name="Rectangle: Rounded Corners 59">
            <a:extLst>
              <a:ext uri="{FF2B5EF4-FFF2-40B4-BE49-F238E27FC236}">
                <a16:creationId xmlns:a16="http://schemas.microsoft.com/office/drawing/2014/main" id="{173ADE0E-0CEE-3338-F9FE-8BD592236512}"/>
              </a:ext>
            </a:extLst>
          </p:cNvPr>
          <p:cNvSpPr/>
          <p:nvPr/>
        </p:nvSpPr>
        <p:spPr>
          <a:xfrm>
            <a:off x="6627377" y="2427610"/>
            <a:ext cx="5483167" cy="30668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FE2AC186-437C-5730-4E34-10DF6ED25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050" y="4218001"/>
            <a:ext cx="3298562" cy="1851092"/>
          </a:xfrm>
          <a:prstGeom prst="rect">
            <a:avLst/>
          </a:prstGeom>
        </p:spPr>
      </p:pic>
    </p:spTree>
    <p:extLst>
      <p:ext uri="{BB962C8B-B14F-4D97-AF65-F5344CB8AC3E}">
        <p14:creationId xmlns:p14="http://schemas.microsoft.com/office/powerpoint/2010/main" val="3988111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ylinder 34">
            <a:extLst>
              <a:ext uri="{FF2B5EF4-FFF2-40B4-BE49-F238E27FC236}">
                <a16:creationId xmlns:a16="http://schemas.microsoft.com/office/drawing/2014/main" id="{0B713581-B9C4-22DE-6D2B-B6DC1590B409}"/>
              </a:ext>
            </a:extLst>
          </p:cNvPr>
          <p:cNvSpPr/>
          <p:nvPr/>
        </p:nvSpPr>
        <p:spPr>
          <a:xfrm>
            <a:off x="10252824" y="2519114"/>
            <a:ext cx="1198307" cy="1062676"/>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Cylinder 13">
            <a:extLst>
              <a:ext uri="{FF2B5EF4-FFF2-40B4-BE49-F238E27FC236}">
                <a16:creationId xmlns:a16="http://schemas.microsoft.com/office/drawing/2014/main" id="{7F351201-23C0-3179-8C10-25846A4C4D9E}"/>
              </a:ext>
            </a:extLst>
          </p:cNvPr>
          <p:cNvSpPr/>
          <p:nvPr/>
        </p:nvSpPr>
        <p:spPr>
          <a:xfrm>
            <a:off x="10894456" y="3150866"/>
            <a:ext cx="1198307" cy="1062676"/>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F26E8-0D07-707F-1161-5A94BC3D8786}"/>
              </a:ext>
            </a:extLst>
          </p:cNvPr>
          <p:cNvSpPr>
            <a:spLocks noGrp="1"/>
          </p:cNvSpPr>
          <p:nvPr>
            <p:ph type="title"/>
          </p:nvPr>
        </p:nvSpPr>
        <p:spPr/>
        <p:txBody>
          <a:bodyPr/>
          <a:lstStyle/>
          <a:p>
            <a:r>
              <a:rPr lang="en-US" dirty="0"/>
              <a:t>Collect Every Transaction Fee</a:t>
            </a:r>
          </a:p>
        </p:txBody>
      </p:sp>
      <p:sp>
        <p:nvSpPr>
          <p:cNvPr id="3" name="Content Placeholder 2">
            <a:extLst>
              <a:ext uri="{FF2B5EF4-FFF2-40B4-BE49-F238E27FC236}">
                <a16:creationId xmlns:a16="http://schemas.microsoft.com/office/drawing/2014/main" id="{020D9D58-A718-DED7-B773-3714FAD14E1A}"/>
              </a:ext>
            </a:extLst>
          </p:cNvPr>
          <p:cNvSpPr>
            <a:spLocks noGrp="1"/>
          </p:cNvSpPr>
          <p:nvPr>
            <p:ph idx="1"/>
          </p:nvPr>
        </p:nvSpPr>
        <p:spPr>
          <a:xfrm>
            <a:off x="297285" y="1518091"/>
            <a:ext cx="7524135" cy="2802193"/>
          </a:xfrm>
        </p:spPr>
        <p:txBody>
          <a:bodyPr/>
          <a:lstStyle/>
          <a:p>
            <a:pPr marL="514350" indent="-514350">
              <a:buAutoNum type="arabicParenR"/>
            </a:pPr>
            <a:r>
              <a:rPr lang="en-US" b="1" u="sng" dirty="0"/>
              <a:t>Every</a:t>
            </a:r>
            <a:r>
              <a:rPr lang="en-US" i="1" dirty="0"/>
              <a:t> </a:t>
            </a:r>
            <a:r>
              <a:rPr lang="en-US" dirty="0"/>
              <a:t>transaction, in the world, is a Bitcoin txn,</a:t>
            </a:r>
            <a:br>
              <a:rPr lang="en-US" dirty="0"/>
            </a:br>
            <a:r>
              <a:rPr lang="en-US" dirty="0"/>
              <a:t>	and </a:t>
            </a:r>
            <a:r>
              <a:rPr lang="en-US" i="1" u="sng" dirty="0"/>
              <a:t>each</a:t>
            </a:r>
            <a:r>
              <a:rPr lang="en-US" dirty="0"/>
              <a:t> contributes to miner-revenues.</a:t>
            </a:r>
          </a:p>
          <a:p>
            <a:pPr marL="514350" indent="-514350">
              <a:buAutoNum type="arabicParenR"/>
            </a:pPr>
            <a:r>
              <a:rPr lang="en-US" dirty="0"/>
              <a:t>There are many different Bitcoin Networks,</a:t>
            </a:r>
            <a:br>
              <a:rPr lang="en-US" dirty="0"/>
            </a:br>
            <a:r>
              <a:rPr lang="en-US" dirty="0"/>
              <a:t>to accommodate different people /</a:t>
            </a:r>
            <a:r>
              <a:rPr lang="en-US" dirty="0" err="1"/>
              <a:t>usecases</a:t>
            </a:r>
            <a:r>
              <a:rPr lang="en-US" dirty="0"/>
              <a:t>.</a:t>
            </a:r>
          </a:p>
          <a:p>
            <a:pPr marL="514350" indent="-514350">
              <a:buAutoNum type="arabicParenR"/>
            </a:pPr>
            <a:r>
              <a:rPr lang="en-US" dirty="0"/>
              <a:t>Competition among networks/</a:t>
            </a:r>
            <a:r>
              <a:rPr lang="en-US" dirty="0" err="1"/>
              <a:t>devs</a:t>
            </a:r>
            <a:r>
              <a:rPr lang="en-US" dirty="0"/>
              <a:t>, </a:t>
            </a:r>
            <a:br>
              <a:rPr lang="en-US" dirty="0"/>
            </a:br>
            <a:r>
              <a:rPr lang="en-US" dirty="0"/>
              <a:t>ie – they all hate each other.</a:t>
            </a:r>
          </a:p>
          <a:p>
            <a:pPr marL="514350" indent="-514350">
              <a:buAutoNum type="arabicParenR"/>
            </a:pPr>
            <a:endParaRPr lang="en-US" dirty="0"/>
          </a:p>
          <a:p>
            <a:pPr marL="0" indent="0">
              <a:buNone/>
            </a:pPr>
            <a:endParaRPr lang="en-US" b="1" u="sng" dirty="0"/>
          </a:p>
        </p:txBody>
      </p:sp>
      <p:sp>
        <p:nvSpPr>
          <p:cNvPr id="4" name="Content Placeholder 2">
            <a:extLst>
              <a:ext uri="{FF2B5EF4-FFF2-40B4-BE49-F238E27FC236}">
                <a16:creationId xmlns:a16="http://schemas.microsoft.com/office/drawing/2014/main" id="{FC03D1A0-521B-1155-9497-AB8364A07E8B}"/>
              </a:ext>
            </a:extLst>
          </p:cNvPr>
          <p:cNvSpPr txBox="1">
            <a:spLocks/>
          </p:cNvSpPr>
          <p:nvPr/>
        </p:nvSpPr>
        <p:spPr>
          <a:xfrm>
            <a:off x="2855731" y="6214460"/>
            <a:ext cx="6457304" cy="943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All the world’s txns are </a:t>
            </a:r>
            <a:r>
              <a:rPr lang="en-US" sz="2000" i="1" u="sng" dirty="0"/>
              <a:t>already</a:t>
            </a:r>
            <a:r>
              <a:rPr lang="en-US" sz="2000" dirty="0"/>
              <a:t> on some network or another. They all pay some kind of fee to someone. (VISA, Venmo)</a:t>
            </a:r>
            <a:endParaRPr lang="en-US" sz="2000" i="1" u="sng" dirty="0"/>
          </a:p>
        </p:txBody>
      </p:sp>
      <p:sp>
        <p:nvSpPr>
          <p:cNvPr id="5" name="Cylinder 4">
            <a:extLst>
              <a:ext uri="{FF2B5EF4-FFF2-40B4-BE49-F238E27FC236}">
                <a16:creationId xmlns:a16="http://schemas.microsoft.com/office/drawing/2014/main" id="{48FADBBB-589B-CEED-992C-59EF5CD30216}"/>
              </a:ext>
            </a:extLst>
          </p:cNvPr>
          <p:cNvSpPr/>
          <p:nvPr/>
        </p:nvSpPr>
        <p:spPr>
          <a:xfrm>
            <a:off x="8335954" y="3523811"/>
            <a:ext cx="685800" cy="597310"/>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ylinder 5">
            <a:extLst>
              <a:ext uri="{FF2B5EF4-FFF2-40B4-BE49-F238E27FC236}">
                <a16:creationId xmlns:a16="http://schemas.microsoft.com/office/drawing/2014/main" id="{3A823779-391D-8036-4D00-C63B000B15C3}"/>
              </a:ext>
            </a:extLst>
          </p:cNvPr>
          <p:cNvSpPr/>
          <p:nvPr/>
        </p:nvSpPr>
        <p:spPr>
          <a:xfrm>
            <a:off x="9411357" y="4771294"/>
            <a:ext cx="534629" cy="407476"/>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3949A857-AE55-8052-4960-73DEAF2BA9DB}"/>
              </a:ext>
            </a:extLst>
          </p:cNvPr>
          <p:cNvSpPr/>
          <p:nvPr/>
        </p:nvSpPr>
        <p:spPr>
          <a:xfrm>
            <a:off x="9473423" y="2776934"/>
            <a:ext cx="1511710" cy="113887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C5EB75A9-7D9C-6B83-0CD5-A1F5C758A875}"/>
              </a:ext>
            </a:extLst>
          </p:cNvPr>
          <p:cNvSpPr/>
          <p:nvPr/>
        </p:nvSpPr>
        <p:spPr>
          <a:xfrm>
            <a:off x="8730473" y="3055819"/>
            <a:ext cx="582562" cy="523299"/>
          </a:xfrm>
          <a:prstGeom prst="ca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6CD0C07C-DDB2-2D08-F235-E72BE8D0D9F5}"/>
              </a:ext>
            </a:extLst>
          </p:cNvPr>
          <p:cNvSpPr/>
          <p:nvPr/>
        </p:nvSpPr>
        <p:spPr>
          <a:xfrm>
            <a:off x="9863026" y="3323970"/>
            <a:ext cx="1198307" cy="106267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4849093E-1876-11EC-1496-F19EA2FD21D4}"/>
              </a:ext>
            </a:extLst>
          </p:cNvPr>
          <p:cNvSpPr>
            <a:spLocks noGrp="1"/>
          </p:cNvSpPr>
          <p:nvPr>
            <p:ph type="sldNum" sz="quarter" idx="12"/>
          </p:nvPr>
        </p:nvSpPr>
        <p:spPr/>
        <p:txBody>
          <a:bodyPr/>
          <a:lstStyle/>
          <a:p>
            <a:fld id="{B6877F82-84DC-415B-8D0D-0C674AA6E930}" type="slidenum">
              <a:rPr lang="en-US" smtClean="0"/>
              <a:t>29</a:t>
            </a:fld>
            <a:endParaRPr lang="en-US"/>
          </a:p>
        </p:txBody>
      </p:sp>
      <p:pic>
        <p:nvPicPr>
          <p:cNvPr id="13" name="Picture 12">
            <a:extLst>
              <a:ext uri="{FF2B5EF4-FFF2-40B4-BE49-F238E27FC236}">
                <a16:creationId xmlns:a16="http://schemas.microsoft.com/office/drawing/2014/main" id="{099ECD63-BF44-F63C-21C4-CAB051C59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94" y="277124"/>
            <a:ext cx="1762714" cy="176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8" name="Straight Connector 17">
            <a:extLst>
              <a:ext uri="{FF2B5EF4-FFF2-40B4-BE49-F238E27FC236}">
                <a16:creationId xmlns:a16="http://schemas.microsoft.com/office/drawing/2014/main" id="{04CB9DD9-F218-5ABF-567B-63CEC3CF4D07}"/>
              </a:ext>
            </a:extLst>
          </p:cNvPr>
          <p:cNvCxnSpPr>
            <a:cxnSpLocks/>
            <a:stCxn id="5" idx="3"/>
            <a:endCxn id="6" idx="0"/>
          </p:cNvCxnSpPr>
          <p:nvPr/>
        </p:nvCxnSpPr>
        <p:spPr>
          <a:xfrm>
            <a:off x="8678854" y="4121121"/>
            <a:ext cx="999818" cy="752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B5733C-C36D-3A64-A5B9-E944CAE03053}"/>
              </a:ext>
            </a:extLst>
          </p:cNvPr>
          <p:cNvCxnSpPr>
            <a:cxnSpLocks/>
            <a:stCxn id="8" idx="3"/>
            <a:endCxn id="6" idx="0"/>
          </p:cNvCxnSpPr>
          <p:nvPr/>
        </p:nvCxnSpPr>
        <p:spPr>
          <a:xfrm>
            <a:off x="9021754" y="3579118"/>
            <a:ext cx="656918" cy="129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B1224E-B543-3E0F-CAEC-5E34797D800F}"/>
              </a:ext>
            </a:extLst>
          </p:cNvPr>
          <p:cNvCxnSpPr>
            <a:cxnSpLocks/>
            <a:endCxn id="6" idx="0"/>
          </p:cNvCxnSpPr>
          <p:nvPr/>
        </p:nvCxnSpPr>
        <p:spPr>
          <a:xfrm flipH="1">
            <a:off x="9678672" y="3911544"/>
            <a:ext cx="92176" cy="961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E607F0-CC14-B745-10AD-168F8892B868}"/>
              </a:ext>
            </a:extLst>
          </p:cNvPr>
          <p:cNvCxnSpPr>
            <a:cxnSpLocks/>
            <a:stCxn id="14" idx="3"/>
            <a:endCxn id="6" idx="0"/>
          </p:cNvCxnSpPr>
          <p:nvPr/>
        </p:nvCxnSpPr>
        <p:spPr>
          <a:xfrm flipH="1">
            <a:off x="9678672" y="4213542"/>
            <a:ext cx="1814938" cy="659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6E9A4F-CD8C-601B-74AD-7F3CE46B38CB}"/>
              </a:ext>
            </a:extLst>
          </p:cNvPr>
          <p:cNvCxnSpPr>
            <a:cxnSpLocks/>
            <a:stCxn id="9" idx="3"/>
            <a:endCxn id="6" idx="0"/>
          </p:cNvCxnSpPr>
          <p:nvPr/>
        </p:nvCxnSpPr>
        <p:spPr>
          <a:xfrm flipH="1">
            <a:off x="9678672" y="4386646"/>
            <a:ext cx="783508" cy="4865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B8FDDD-0125-151B-33CA-643E3C8E9049}"/>
              </a:ext>
            </a:extLst>
          </p:cNvPr>
          <p:cNvCxnSpPr>
            <a:cxnSpLocks/>
            <a:endCxn id="6" idx="1"/>
          </p:cNvCxnSpPr>
          <p:nvPr/>
        </p:nvCxnSpPr>
        <p:spPr>
          <a:xfrm flipH="1">
            <a:off x="9678672" y="4401246"/>
            <a:ext cx="393904" cy="370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C5A075-9BFA-9833-13E4-036CDEF39FF2}"/>
              </a:ext>
            </a:extLst>
          </p:cNvPr>
          <p:cNvCxnSpPr>
            <a:cxnSpLocks/>
          </p:cNvCxnSpPr>
          <p:nvPr/>
        </p:nvCxnSpPr>
        <p:spPr>
          <a:xfrm flipV="1">
            <a:off x="6627377" y="4542534"/>
            <a:ext cx="5381204" cy="94652"/>
          </a:xfrm>
          <a:prstGeom prst="line">
            <a:avLst/>
          </a:prstGeom>
          <a:ln w="571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EC8D8378-4080-FC86-8B2D-029618813E0E}"/>
              </a:ext>
            </a:extLst>
          </p:cNvPr>
          <p:cNvSpPr txBox="1">
            <a:spLocks/>
          </p:cNvSpPr>
          <p:nvPr/>
        </p:nvSpPr>
        <p:spPr>
          <a:xfrm>
            <a:off x="6733927" y="4707105"/>
            <a:ext cx="1452978" cy="56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Layer 1</a:t>
            </a:r>
            <a:endParaRPr lang="en-US" i="1" u="sng" dirty="0"/>
          </a:p>
        </p:txBody>
      </p:sp>
      <p:sp>
        <p:nvSpPr>
          <p:cNvPr id="49" name="Content Placeholder 2">
            <a:extLst>
              <a:ext uri="{FF2B5EF4-FFF2-40B4-BE49-F238E27FC236}">
                <a16:creationId xmlns:a16="http://schemas.microsoft.com/office/drawing/2014/main" id="{4215459F-FB73-333B-3A58-FAB2F85B24DC}"/>
              </a:ext>
            </a:extLst>
          </p:cNvPr>
          <p:cNvSpPr txBox="1">
            <a:spLocks/>
          </p:cNvSpPr>
          <p:nvPr/>
        </p:nvSpPr>
        <p:spPr>
          <a:xfrm>
            <a:off x="6732024" y="3914715"/>
            <a:ext cx="1452978" cy="56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Layer 2</a:t>
            </a:r>
            <a:endParaRPr lang="en-US" i="1" u="sng" dirty="0"/>
          </a:p>
        </p:txBody>
      </p:sp>
      <p:sp>
        <p:nvSpPr>
          <p:cNvPr id="60" name="Rectangle: Rounded Corners 59">
            <a:extLst>
              <a:ext uri="{FF2B5EF4-FFF2-40B4-BE49-F238E27FC236}">
                <a16:creationId xmlns:a16="http://schemas.microsoft.com/office/drawing/2014/main" id="{173ADE0E-0CEE-3338-F9FE-8BD592236512}"/>
              </a:ext>
            </a:extLst>
          </p:cNvPr>
          <p:cNvSpPr/>
          <p:nvPr/>
        </p:nvSpPr>
        <p:spPr>
          <a:xfrm>
            <a:off x="6627377" y="2427610"/>
            <a:ext cx="5483167" cy="30668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EFC238E-EC03-4486-4AFF-B886527F7A1F}"/>
              </a:ext>
            </a:extLst>
          </p:cNvPr>
          <p:cNvSpPr/>
          <p:nvPr/>
        </p:nvSpPr>
        <p:spPr>
          <a:xfrm>
            <a:off x="2640340" y="1879462"/>
            <a:ext cx="4545387" cy="472115"/>
          </a:xfrm>
          <a:prstGeom prst="roundRect">
            <a:avLst>
              <a:gd name="adj" fmla="val 46270"/>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C110B0C-2915-C235-64C5-30FD12BAC809}"/>
              </a:ext>
            </a:extLst>
          </p:cNvPr>
          <p:cNvSpPr txBox="1">
            <a:spLocks/>
          </p:cNvSpPr>
          <p:nvPr/>
        </p:nvSpPr>
        <p:spPr>
          <a:xfrm>
            <a:off x="7928224" y="1391916"/>
            <a:ext cx="1250539" cy="592927"/>
          </a:xfrm>
          <a:prstGeom prst="rect">
            <a:avLst/>
          </a:prstGeom>
          <a:solidFill>
            <a:schemeClr val="accent6">
              <a:lumMod val="40000"/>
              <a:lumOff val="60000"/>
            </a:schemeClr>
          </a:solidFill>
          <a:ln w="76200">
            <a:solidFill>
              <a:srgbClr val="00B05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BIP 300</a:t>
            </a:r>
            <a:endParaRPr lang="en-US" sz="2400" b="1" i="1" u="sng" dirty="0"/>
          </a:p>
        </p:txBody>
      </p:sp>
      <p:sp>
        <p:nvSpPr>
          <p:cNvPr id="16" name="Content Placeholder 2">
            <a:extLst>
              <a:ext uri="{FF2B5EF4-FFF2-40B4-BE49-F238E27FC236}">
                <a16:creationId xmlns:a16="http://schemas.microsoft.com/office/drawing/2014/main" id="{387F0753-291F-7B3F-EF05-D9A10CE0D00B}"/>
              </a:ext>
            </a:extLst>
          </p:cNvPr>
          <p:cNvSpPr txBox="1">
            <a:spLocks/>
          </p:cNvSpPr>
          <p:nvPr/>
        </p:nvSpPr>
        <p:spPr>
          <a:xfrm>
            <a:off x="7339858" y="2087499"/>
            <a:ext cx="1250539" cy="592927"/>
          </a:xfrm>
          <a:prstGeom prst="rect">
            <a:avLst/>
          </a:prstGeom>
          <a:solidFill>
            <a:schemeClr val="accent1">
              <a:lumMod val="40000"/>
              <a:lumOff val="60000"/>
            </a:schemeClr>
          </a:solidFill>
          <a:ln w="76200">
            <a:solidFill>
              <a:schemeClr val="accent1">
                <a:lumMod val="75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BIP 301</a:t>
            </a:r>
            <a:endParaRPr lang="en-US" sz="2400" b="1" i="1" u="sng" dirty="0"/>
          </a:p>
        </p:txBody>
      </p:sp>
      <p:sp>
        <p:nvSpPr>
          <p:cNvPr id="10" name="Rectangle: Rounded Corners 9">
            <a:extLst>
              <a:ext uri="{FF2B5EF4-FFF2-40B4-BE49-F238E27FC236}">
                <a16:creationId xmlns:a16="http://schemas.microsoft.com/office/drawing/2014/main" id="{145BF230-523B-83EC-6D6E-BF80B78C03BD}"/>
              </a:ext>
            </a:extLst>
          </p:cNvPr>
          <p:cNvSpPr/>
          <p:nvPr/>
        </p:nvSpPr>
        <p:spPr>
          <a:xfrm>
            <a:off x="5352521" y="1508731"/>
            <a:ext cx="2456401" cy="472115"/>
          </a:xfrm>
          <a:prstGeom prst="roundRect">
            <a:avLst>
              <a:gd name="adj" fmla="val 46270"/>
            </a:avLst>
          </a:prstGeom>
          <a:noFill/>
          <a:ln w="76200">
            <a:solidFill>
              <a:srgbClr val="00B05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BBE0AA7-57E2-10A3-1BD7-869F8DEC5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050" y="4218001"/>
            <a:ext cx="3298562" cy="1851092"/>
          </a:xfrm>
          <a:prstGeom prst="rect">
            <a:avLst/>
          </a:prstGeom>
        </p:spPr>
      </p:pic>
    </p:spTree>
    <p:extLst>
      <p:ext uri="{BB962C8B-B14F-4D97-AF65-F5344CB8AC3E}">
        <p14:creationId xmlns:p14="http://schemas.microsoft.com/office/powerpoint/2010/main" val="382228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D916-F50E-A4EC-D5F5-911A1B2442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58DFE5-71D4-0FEE-E025-FB1353E2764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4F9CEF9-B995-D29C-F907-EDF34F2AE6C4}"/>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6DDD086D-735A-1483-E9EC-8E92F2D8D7F9}"/>
              </a:ext>
            </a:extLst>
          </p:cNvPr>
          <p:cNvSpPr>
            <a:spLocks noGrp="1"/>
          </p:cNvSpPr>
          <p:nvPr>
            <p:ph type="sldNum" sz="quarter" idx="12"/>
          </p:nvPr>
        </p:nvSpPr>
        <p:spPr/>
        <p:txBody>
          <a:bodyPr/>
          <a:lstStyle/>
          <a:p>
            <a:fld id="{B6877F82-84DC-415B-8D0D-0C674AA6E930}" type="slidenum">
              <a:rPr lang="en-US" smtClean="0"/>
              <a:t>3</a:t>
            </a:fld>
            <a:endParaRPr lang="en-US"/>
          </a:p>
        </p:txBody>
      </p:sp>
      <p:pic>
        <p:nvPicPr>
          <p:cNvPr id="6" name="Picture 5">
            <a:extLst>
              <a:ext uri="{FF2B5EF4-FFF2-40B4-BE49-F238E27FC236}">
                <a16:creationId xmlns:a16="http://schemas.microsoft.com/office/drawing/2014/main" id="{E3DD0F0D-0A65-71A6-B24F-368457BFC2D0}"/>
              </a:ext>
            </a:extLst>
          </p:cNvPr>
          <p:cNvPicPr>
            <a:picLocks noChangeAspect="1"/>
          </p:cNvPicPr>
          <p:nvPr/>
        </p:nvPicPr>
        <p:blipFill>
          <a:blip r:embed="rId3"/>
          <a:stretch>
            <a:fillRect/>
          </a:stretch>
        </p:blipFill>
        <p:spPr>
          <a:xfrm>
            <a:off x="294422" y="903090"/>
            <a:ext cx="11603155" cy="5635625"/>
          </a:xfrm>
          <a:prstGeom prst="rect">
            <a:avLst/>
          </a:prstGeom>
        </p:spPr>
      </p:pic>
      <p:sp>
        <p:nvSpPr>
          <p:cNvPr id="7" name="Title 1">
            <a:extLst>
              <a:ext uri="{FF2B5EF4-FFF2-40B4-BE49-F238E27FC236}">
                <a16:creationId xmlns:a16="http://schemas.microsoft.com/office/drawing/2014/main" id="{6ED2E5B3-2D09-EA2F-C474-576DFB9C19B6}"/>
              </a:ext>
            </a:extLst>
          </p:cNvPr>
          <p:cNvSpPr txBox="1">
            <a:spLocks/>
          </p:cNvSpPr>
          <p:nvPr/>
        </p:nvSpPr>
        <p:spPr>
          <a:xfrm>
            <a:off x="638176" y="319285"/>
            <a:ext cx="3233738" cy="81518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t>My Big Break</a:t>
            </a:r>
          </a:p>
        </p:txBody>
      </p:sp>
      <p:sp>
        <p:nvSpPr>
          <p:cNvPr id="8" name="Title 1">
            <a:extLst>
              <a:ext uri="{FF2B5EF4-FFF2-40B4-BE49-F238E27FC236}">
                <a16:creationId xmlns:a16="http://schemas.microsoft.com/office/drawing/2014/main" id="{0241E843-0C1C-2927-0D70-5B4CBBC76A3B}"/>
              </a:ext>
            </a:extLst>
          </p:cNvPr>
          <p:cNvSpPr txBox="1">
            <a:spLocks/>
          </p:cNvSpPr>
          <p:nvPr/>
        </p:nvSpPr>
        <p:spPr>
          <a:xfrm>
            <a:off x="5456492" y="405603"/>
            <a:ext cx="6036658" cy="624349"/>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Dec 2014 – Adam Back links to my blog</a:t>
            </a:r>
          </a:p>
        </p:txBody>
      </p:sp>
    </p:spTree>
    <p:extLst>
      <p:ext uri="{BB962C8B-B14F-4D97-AF65-F5344CB8AC3E}">
        <p14:creationId xmlns:p14="http://schemas.microsoft.com/office/powerpoint/2010/main" val="325669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908296-10A9-17DD-28AD-FA018E16243E}"/>
              </a:ext>
            </a:extLst>
          </p:cNvPr>
          <p:cNvSpPr>
            <a:spLocks noGrp="1"/>
          </p:cNvSpPr>
          <p:nvPr>
            <p:ph type="sldNum" sz="quarter" idx="12"/>
          </p:nvPr>
        </p:nvSpPr>
        <p:spPr/>
        <p:txBody>
          <a:bodyPr/>
          <a:lstStyle/>
          <a:p>
            <a:fld id="{B6877F82-84DC-415B-8D0D-0C674AA6E930}" type="slidenum">
              <a:rPr lang="en-US" smtClean="0"/>
              <a:t>30</a:t>
            </a:fld>
            <a:endParaRPr lang="en-US"/>
          </a:p>
        </p:txBody>
      </p:sp>
      <p:pic>
        <p:nvPicPr>
          <p:cNvPr id="9" name="Picture 8">
            <a:extLst>
              <a:ext uri="{FF2B5EF4-FFF2-40B4-BE49-F238E27FC236}">
                <a16:creationId xmlns:a16="http://schemas.microsoft.com/office/drawing/2014/main" id="{912E5985-960F-987B-E08F-C9A91E9C6949}"/>
              </a:ext>
            </a:extLst>
          </p:cNvPr>
          <p:cNvPicPr>
            <a:picLocks noChangeAspect="1"/>
          </p:cNvPicPr>
          <p:nvPr/>
        </p:nvPicPr>
        <p:blipFill rotWithShape="1">
          <a:blip r:embed="rId3"/>
          <a:srcRect l="5843" t="4518" r="4206"/>
          <a:stretch/>
        </p:blipFill>
        <p:spPr>
          <a:xfrm>
            <a:off x="663623" y="167327"/>
            <a:ext cx="5478233" cy="6447159"/>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3877868D-16A8-D6D8-EAF2-220AC87C6CD6}"/>
              </a:ext>
            </a:extLst>
          </p:cNvPr>
          <p:cNvPicPr>
            <a:picLocks noChangeAspect="1"/>
          </p:cNvPicPr>
          <p:nvPr/>
        </p:nvPicPr>
        <p:blipFill>
          <a:blip r:embed="rId4"/>
          <a:stretch>
            <a:fillRect/>
          </a:stretch>
        </p:blipFill>
        <p:spPr>
          <a:xfrm>
            <a:off x="6368277" y="167327"/>
            <a:ext cx="5408886" cy="6365377"/>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96E86346-6140-53C2-AB07-8A2C716A1778}"/>
              </a:ext>
            </a:extLst>
          </p:cNvPr>
          <p:cNvSpPr/>
          <p:nvPr/>
        </p:nvSpPr>
        <p:spPr>
          <a:xfrm>
            <a:off x="8568403" y="2906664"/>
            <a:ext cx="1497026" cy="33177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$17,000,000</a:t>
            </a:r>
          </a:p>
        </p:txBody>
      </p:sp>
      <p:sp>
        <p:nvSpPr>
          <p:cNvPr id="16" name="Arrow: Right 15">
            <a:extLst>
              <a:ext uri="{FF2B5EF4-FFF2-40B4-BE49-F238E27FC236}">
                <a16:creationId xmlns:a16="http://schemas.microsoft.com/office/drawing/2014/main" id="{933F441E-49EE-7A91-2C38-28AD944B9E1F}"/>
              </a:ext>
            </a:extLst>
          </p:cNvPr>
          <p:cNvSpPr/>
          <p:nvPr/>
        </p:nvSpPr>
        <p:spPr>
          <a:xfrm>
            <a:off x="5907393" y="3609047"/>
            <a:ext cx="802307" cy="807704"/>
          </a:xfrm>
          <a:prstGeom prst="rightArrow">
            <a:avLst/>
          </a:prstGeom>
          <a:solidFill>
            <a:schemeClr val="tx1">
              <a:lumMod val="65000"/>
              <a:lumOff val="3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1CCDD-7ED6-263F-F446-9FD16D4CBC18}"/>
              </a:ext>
            </a:extLst>
          </p:cNvPr>
          <p:cNvSpPr>
            <a:spLocks noGrp="1"/>
          </p:cNvSpPr>
          <p:nvPr>
            <p:ph type="title"/>
          </p:nvPr>
        </p:nvSpPr>
        <p:spPr>
          <a:xfrm>
            <a:off x="153141" y="254403"/>
            <a:ext cx="1376253" cy="1291177"/>
          </a:xfrm>
          <a:solidFill>
            <a:schemeClr val="bg1">
              <a:lumMod val="85000"/>
            </a:schemeClr>
          </a:solidFill>
          <a:ln w="76200">
            <a:solidFill>
              <a:schemeClr val="tx1"/>
            </a:solidFill>
          </a:ln>
        </p:spPr>
        <p:txBody>
          <a:bodyPr>
            <a:normAutofit fontScale="90000"/>
          </a:bodyPr>
          <a:lstStyle/>
          <a:p>
            <a:r>
              <a:rPr lang="en-US" dirty="0"/>
              <a:t>The Goal</a:t>
            </a:r>
          </a:p>
        </p:txBody>
      </p:sp>
    </p:spTree>
    <p:extLst>
      <p:ext uri="{BB962C8B-B14F-4D97-AF65-F5344CB8AC3E}">
        <p14:creationId xmlns:p14="http://schemas.microsoft.com/office/powerpoint/2010/main" val="2076274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908296-10A9-17DD-28AD-FA018E16243E}"/>
              </a:ext>
            </a:extLst>
          </p:cNvPr>
          <p:cNvSpPr>
            <a:spLocks noGrp="1"/>
          </p:cNvSpPr>
          <p:nvPr>
            <p:ph type="sldNum" sz="quarter" idx="12"/>
          </p:nvPr>
        </p:nvSpPr>
        <p:spPr/>
        <p:txBody>
          <a:bodyPr/>
          <a:lstStyle/>
          <a:p>
            <a:fld id="{B6877F82-84DC-415B-8D0D-0C674AA6E930}" type="slidenum">
              <a:rPr lang="en-US" smtClean="0"/>
              <a:t>31</a:t>
            </a:fld>
            <a:endParaRPr lang="en-US"/>
          </a:p>
        </p:txBody>
      </p:sp>
      <p:pic>
        <p:nvPicPr>
          <p:cNvPr id="9" name="Picture 8">
            <a:extLst>
              <a:ext uri="{FF2B5EF4-FFF2-40B4-BE49-F238E27FC236}">
                <a16:creationId xmlns:a16="http://schemas.microsoft.com/office/drawing/2014/main" id="{912E5985-960F-987B-E08F-C9A91E9C6949}"/>
              </a:ext>
            </a:extLst>
          </p:cNvPr>
          <p:cNvPicPr>
            <a:picLocks noChangeAspect="1"/>
          </p:cNvPicPr>
          <p:nvPr/>
        </p:nvPicPr>
        <p:blipFill rotWithShape="1">
          <a:blip r:embed="rId3"/>
          <a:srcRect l="5843" t="4518" r="4206"/>
          <a:stretch/>
        </p:blipFill>
        <p:spPr>
          <a:xfrm>
            <a:off x="663623" y="167327"/>
            <a:ext cx="5478233" cy="6447159"/>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3877868D-16A8-D6D8-EAF2-220AC87C6CD6}"/>
              </a:ext>
            </a:extLst>
          </p:cNvPr>
          <p:cNvPicPr>
            <a:picLocks noChangeAspect="1"/>
          </p:cNvPicPr>
          <p:nvPr/>
        </p:nvPicPr>
        <p:blipFill>
          <a:blip r:embed="rId4"/>
          <a:stretch>
            <a:fillRect/>
          </a:stretch>
        </p:blipFill>
        <p:spPr>
          <a:xfrm>
            <a:off x="6368277" y="167327"/>
            <a:ext cx="5408886" cy="6365377"/>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96E86346-6140-53C2-AB07-8A2C716A1778}"/>
              </a:ext>
            </a:extLst>
          </p:cNvPr>
          <p:cNvSpPr/>
          <p:nvPr/>
        </p:nvSpPr>
        <p:spPr>
          <a:xfrm>
            <a:off x="8300287" y="2875415"/>
            <a:ext cx="1497026" cy="33177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$17,000,000</a:t>
            </a:r>
          </a:p>
        </p:txBody>
      </p:sp>
      <p:sp>
        <p:nvSpPr>
          <p:cNvPr id="2" name="Title 1">
            <a:extLst>
              <a:ext uri="{FF2B5EF4-FFF2-40B4-BE49-F238E27FC236}">
                <a16:creationId xmlns:a16="http://schemas.microsoft.com/office/drawing/2014/main" id="{1DC1CCDD-7ED6-263F-F446-9FD16D4CBC18}"/>
              </a:ext>
            </a:extLst>
          </p:cNvPr>
          <p:cNvSpPr>
            <a:spLocks noGrp="1"/>
          </p:cNvSpPr>
          <p:nvPr>
            <p:ph type="title"/>
          </p:nvPr>
        </p:nvSpPr>
        <p:spPr>
          <a:xfrm>
            <a:off x="153141" y="254403"/>
            <a:ext cx="1376253" cy="1291177"/>
          </a:xfrm>
          <a:solidFill>
            <a:schemeClr val="bg1">
              <a:lumMod val="85000"/>
            </a:schemeClr>
          </a:solidFill>
          <a:ln w="76200">
            <a:solidFill>
              <a:schemeClr val="tx1"/>
            </a:solidFill>
          </a:ln>
        </p:spPr>
        <p:txBody>
          <a:bodyPr>
            <a:normAutofit fontScale="90000"/>
          </a:bodyPr>
          <a:lstStyle/>
          <a:p>
            <a:r>
              <a:rPr lang="en-US" dirty="0"/>
              <a:t>The Goal</a:t>
            </a:r>
          </a:p>
        </p:txBody>
      </p:sp>
      <p:sp>
        <p:nvSpPr>
          <p:cNvPr id="3" name="Rectangle: Rounded Corners 2">
            <a:extLst>
              <a:ext uri="{FF2B5EF4-FFF2-40B4-BE49-F238E27FC236}">
                <a16:creationId xmlns:a16="http://schemas.microsoft.com/office/drawing/2014/main" id="{198F505A-5B1B-C4AF-5E35-F69F163D09EC}"/>
              </a:ext>
            </a:extLst>
          </p:cNvPr>
          <p:cNvSpPr/>
          <p:nvPr/>
        </p:nvSpPr>
        <p:spPr>
          <a:xfrm>
            <a:off x="914400" y="2392218"/>
            <a:ext cx="1212171" cy="514446"/>
          </a:xfrm>
          <a:prstGeom prst="roundRect">
            <a:avLst/>
          </a:prstGeom>
          <a:solidFill>
            <a:srgbClr val="70AD47">
              <a:alpha val="50196"/>
            </a:srgbClr>
          </a:solidFill>
          <a:ln w="381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8768718-7DC7-EB59-CB86-6C7C18FC810F}"/>
              </a:ext>
            </a:extLst>
          </p:cNvPr>
          <p:cNvSpPr/>
          <p:nvPr/>
        </p:nvSpPr>
        <p:spPr>
          <a:xfrm>
            <a:off x="839931" y="3347032"/>
            <a:ext cx="1653888" cy="3078685"/>
          </a:xfrm>
          <a:prstGeom prst="roundRect">
            <a:avLst/>
          </a:prstGeom>
          <a:solidFill>
            <a:srgbClr val="70AD47">
              <a:alpha val="50196"/>
            </a:srgbClr>
          </a:solidFill>
          <a:ln w="381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C59EE4A-54DA-9CCD-847C-838799FD2D51}"/>
              </a:ext>
            </a:extLst>
          </p:cNvPr>
          <p:cNvSpPr/>
          <p:nvPr/>
        </p:nvSpPr>
        <p:spPr>
          <a:xfrm>
            <a:off x="6308546" y="2432204"/>
            <a:ext cx="1550137" cy="474460"/>
          </a:xfrm>
          <a:prstGeom prst="roundRect">
            <a:avLst/>
          </a:prstGeom>
          <a:solidFill>
            <a:srgbClr val="70AD47"/>
          </a:solidFill>
          <a:ln w="381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Bit-Ethereum</a:t>
            </a:r>
          </a:p>
        </p:txBody>
      </p:sp>
      <p:sp>
        <p:nvSpPr>
          <p:cNvPr id="10" name="Arrow: Right 9">
            <a:extLst>
              <a:ext uri="{FF2B5EF4-FFF2-40B4-BE49-F238E27FC236}">
                <a16:creationId xmlns:a16="http://schemas.microsoft.com/office/drawing/2014/main" id="{1D9A8471-EE3D-6604-EEB8-077230D42E51}"/>
              </a:ext>
            </a:extLst>
          </p:cNvPr>
          <p:cNvSpPr/>
          <p:nvPr/>
        </p:nvSpPr>
        <p:spPr>
          <a:xfrm>
            <a:off x="2076079" y="2233598"/>
            <a:ext cx="4316554" cy="807704"/>
          </a:xfrm>
          <a:prstGeom prst="rightArrow">
            <a:avLst/>
          </a:prstGeom>
          <a:solidFill>
            <a:schemeClr val="accent6">
              <a:lumMod val="60000"/>
              <a:lumOff val="40000"/>
            </a:schemeClr>
          </a:solid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300</a:t>
            </a:r>
          </a:p>
        </p:txBody>
      </p:sp>
      <p:sp>
        <p:nvSpPr>
          <p:cNvPr id="12" name="Arrow: Curved Right 11">
            <a:extLst>
              <a:ext uri="{FF2B5EF4-FFF2-40B4-BE49-F238E27FC236}">
                <a16:creationId xmlns:a16="http://schemas.microsoft.com/office/drawing/2014/main" id="{FD18B4FA-D880-DEE0-E327-F531282CD3E0}"/>
              </a:ext>
            </a:extLst>
          </p:cNvPr>
          <p:cNvSpPr/>
          <p:nvPr/>
        </p:nvSpPr>
        <p:spPr>
          <a:xfrm flipH="1">
            <a:off x="10291850" y="2392218"/>
            <a:ext cx="1043709" cy="72967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Right 12">
            <a:extLst>
              <a:ext uri="{FF2B5EF4-FFF2-40B4-BE49-F238E27FC236}">
                <a16:creationId xmlns:a16="http://schemas.microsoft.com/office/drawing/2014/main" id="{FD33DD82-FD2C-3BB7-8DFB-1F77D6ECB8F1}"/>
              </a:ext>
            </a:extLst>
          </p:cNvPr>
          <p:cNvSpPr/>
          <p:nvPr/>
        </p:nvSpPr>
        <p:spPr>
          <a:xfrm flipH="1" flipV="1">
            <a:off x="10148954" y="2906663"/>
            <a:ext cx="1497025" cy="3243238"/>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Right 13">
            <a:extLst>
              <a:ext uri="{FF2B5EF4-FFF2-40B4-BE49-F238E27FC236}">
                <a16:creationId xmlns:a16="http://schemas.microsoft.com/office/drawing/2014/main" id="{45D85F8D-615B-C02C-2D4B-A357BF1995BE}"/>
              </a:ext>
            </a:extLst>
          </p:cNvPr>
          <p:cNvSpPr/>
          <p:nvPr/>
        </p:nvSpPr>
        <p:spPr>
          <a:xfrm flipH="1">
            <a:off x="9676901" y="2648524"/>
            <a:ext cx="1423846" cy="807704"/>
          </a:xfrm>
          <a:prstGeom prst="rightArrow">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301</a:t>
            </a:r>
          </a:p>
        </p:txBody>
      </p:sp>
      <p:sp>
        <p:nvSpPr>
          <p:cNvPr id="17" name="Rectangle: Rounded Corners 16">
            <a:extLst>
              <a:ext uri="{FF2B5EF4-FFF2-40B4-BE49-F238E27FC236}">
                <a16:creationId xmlns:a16="http://schemas.microsoft.com/office/drawing/2014/main" id="{9C62365C-2D21-7946-3BDA-291ECD4950E1}"/>
              </a:ext>
            </a:extLst>
          </p:cNvPr>
          <p:cNvSpPr/>
          <p:nvPr/>
        </p:nvSpPr>
        <p:spPr>
          <a:xfrm>
            <a:off x="8292722" y="2432204"/>
            <a:ext cx="1653888" cy="331774"/>
          </a:xfrm>
          <a:prstGeom prst="roundRect">
            <a:avLst/>
          </a:prstGeom>
          <a:solidFill>
            <a:schemeClr val="accent5">
              <a:lumMod val="60000"/>
              <a:lumOff val="40000"/>
              <a:alpha val="50196"/>
            </a:schemeClr>
          </a:solidFill>
          <a:ln w="3810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09C1E7E-832E-1F77-50E8-ADB9EB8D0B0C}"/>
              </a:ext>
            </a:extLst>
          </p:cNvPr>
          <p:cNvSpPr/>
          <p:nvPr/>
        </p:nvSpPr>
        <p:spPr>
          <a:xfrm>
            <a:off x="8319246" y="3401778"/>
            <a:ext cx="1653888" cy="3130926"/>
          </a:xfrm>
          <a:prstGeom prst="roundRect">
            <a:avLst/>
          </a:prstGeom>
          <a:solidFill>
            <a:schemeClr val="accent5">
              <a:lumMod val="60000"/>
              <a:lumOff val="40000"/>
              <a:alpha val="50196"/>
            </a:schemeClr>
          </a:solidFill>
          <a:ln w="3810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306665-BAD1-D511-A406-63D06C775040}"/>
              </a:ext>
            </a:extLst>
          </p:cNvPr>
          <p:cNvSpPr/>
          <p:nvPr/>
        </p:nvSpPr>
        <p:spPr>
          <a:xfrm>
            <a:off x="3771468" y="5215883"/>
            <a:ext cx="1311563" cy="304800"/>
          </a:xfrm>
          <a:prstGeom prst="rect">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Alt </a:t>
            </a:r>
            <a:r>
              <a:rPr lang="en-US" dirty="0">
                <a:solidFill>
                  <a:schemeClr val="tx1"/>
                </a:solidFill>
                <a:sym typeface="Wingdings" panose="05000000000000000000" pitchFamily="2" charset="2"/>
              </a:rPr>
              <a:t> </a:t>
            </a:r>
            <a:r>
              <a:rPr lang="en-US" dirty="0">
                <a:solidFill>
                  <a:schemeClr val="tx1"/>
                </a:solidFill>
              </a:rPr>
              <a:t>BTC</a:t>
            </a:r>
          </a:p>
        </p:txBody>
      </p:sp>
      <p:sp>
        <p:nvSpPr>
          <p:cNvPr id="20" name="Rectangle 19">
            <a:extLst>
              <a:ext uri="{FF2B5EF4-FFF2-40B4-BE49-F238E27FC236}">
                <a16:creationId xmlns:a16="http://schemas.microsoft.com/office/drawing/2014/main" id="{58A5F85B-4E3B-F7A3-A6C3-D94620B3605F}"/>
              </a:ext>
            </a:extLst>
          </p:cNvPr>
          <p:cNvSpPr/>
          <p:nvPr/>
        </p:nvSpPr>
        <p:spPr>
          <a:xfrm>
            <a:off x="9946610" y="4330122"/>
            <a:ext cx="1311563" cy="304800"/>
          </a:xfrm>
          <a:prstGeom prst="rect">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 </a:t>
            </a:r>
            <a:r>
              <a:rPr lang="en-US" dirty="0">
                <a:solidFill>
                  <a:schemeClr val="tx1"/>
                </a:solidFill>
                <a:sym typeface="Wingdings" panose="05000000000000000000" pitchFamily="2" charset="2"/>
              </a:rPr>
              <a:t> </a:t>
            </a:r>
            <a:r>
              <a:rPr lang="en-US" dirty="0">
                <a:solidFill>
                  <a:schemeClr val="tx1"/>
                </a:solidFill>
              </a:rPr>
              <a:t>L1</a:t>
            </a:r>
          </a:p>
        </p:txBody>
      </p:sp>
      <p:sp>
        <p:nvSpPr>
          <p:cNvPr id="21" name="Rectangle: Rounded Corners 20">
            <a:extLst>
              <a:ext uri="{FF2B5EF4-FFF2-40B4-BE49-F238E27FC236}">
                <a16:creationId xmlns:a16="http://schemas.microsoft.com/office/drawing/2014/main" id="{949B45D9-FE4E-9C58-6C82-F8C3B7D5F113}"/>
              </a:ext>
            </a:extLst>
          </p:cNvPr>
          <p:cNvSpPr/>
          <p:nvPr/>
        </p:nvSpPr>
        <p:spPr>
          <a:xfrm>
            <a:off x="6268802" y="3565236"/>
            <a:ext cx="1500418" cy="2584665"/>
          </a:xfrm>
          <a:prstGeom prst="roundRect">
            <a:avLst/>
          </a:prstGeom>
          <a:solidFill>
            <a:srgbClr val="70AD47"/>
          </a:solidFill>
          <a:ln w="381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tx1"/>
                </a:solidFill>
              </a:rPr>
              <a:t>Bit-Uniswap</a:t>
            </a:r>
            <a:br>
              <a:rPr lang="en-US" sz="1600" dirty="0">
                <a:solidFill>
                  <a:schemeClr val="tx1"/>
                </a:solidFill>
              </a:rPr>
            </a:br>
            <a:r>
              <a:rPr lang="en-US" sz="1600" dirty="0">
                <a:solidFill>
                  <a:schemeClr val="tx1"/>
                </a:solidFill>
              </a:rPr>
              <a:t>Bit-BNC</a:t>
            </a:r>
            <a:br>
              <a:rPr lang="en-US" sz="1600" dirty="0">
                <a:solidFill>
                  <a:schemeClr val="tx1"/>
                </a:solidFill>
              </a:rPr>
            </a:br>
            <a:r>
              <a:rPr lang="en-US" sz="1600" dirty="0">
                <a:solidFill>
                  <a:schemeClr val="tx1"/>
                </a:solidFill>
              </a:rPr>
              <a:t>Bit-</a:t>
            </a:r>
            <a:r>
              <a:rPr lang="en-US" sz="1600" dirty="0" err="1">
                <a:solidFill>
                  <a:schemeClr val="tx1"/>
                </a:solidFill>
              </a:rPr>
              <a:t>Aave</a:t>
            </a:r>
            <a:br>
              <a:rPr lang="en-US" sz="1600" dirty="0">
                <a:solidFill>
                  <a:schemeClr val="tx1"/>
                </a:solidFill>
              </a:rPr>
            </a:br>
            <a:r>
              <a:rPr lang="en-US" sz="1600" dirty="0">
                <a:solidFill>
                  <a:schemeClr val="tx1"/>
                </a:solidFill>
              </a:rPr>
              <a:t>Bit-GMX</a:t>
            </a:r>
            <a:br>
              <a:rPr lang="en-US" sz="1600" dirty="0">
                <a:solidFill>
                  <a:schemeClr val="tx1"/>
                </a:solidFill>
              </a:rPr>
            </a:br>
            <a:r>
              <a:rPr lang="en-US" sz="1600" dirty="0">
                <a:solidFill>
                  <a:schemeClr val="tx1"/>
                </a:solidFill>
              </a:rPr>
              <a:t>Bit-</a:t>
            </a:r>
            <a:r>
              <a:rPr lang="en-US" sz="1600" dirty="0" err="1">
                <a:solidFill>
                  <a:schemeClr val="tx1"/>
                </a:solidFill>
              </a:rPr>
              <a:t>Arbitrum</a:t>
            </a:r>
            <a:br>
              <a:rPr lang="en-US" sz="1600" dirty="0">
                <a:solidFill>
                  <a:schemeClr val="tx1"/>
                </a:solidFill>
              </a:rPr>
            </a:br>
            <a:r>
              <a:rPr lang="en-US" sz="1600" dirty="0">
                <a:solidFill>
                  <a:schemeClr val="tx1"/>
                </a:solidFill>
              </a:rPr>
              <a:t>Bit-</a:t>
            </a:r>
            <a:r>
              <a:rPr lang="en-US" sz="1600" dirty="0" err="1">
                <a:solidFill>
                  <a:schemeClr val="tx1"/>
                </a:solidFill>
              </a:rPr>
              <a:t>MakerDAO</a:t>
            </a:r>
            <a:br>
              <a:rPr lang="en-US" sz="1600" dirty="0">
                <a:solidFill>
                  <a:schemeClr val="tx1"/>
                </a:solidFill>
              </a:rPr>
            </a:br>
            <a:r>
              <a:rPr lang="en-US" sz="1600" dirty="0">
                <a:solidFill>
                  <a:schemeClr val="tx1"/>
                </a:solidFill>
              </a:rPr>
              <a:t>Bit-</a:t>
            </a:r>
            <a:r>
              <a:rPr lang="en-US" sz="1600" dirty="0" err="1">
                <a:solidFill>
                  <a:schemeClr val="tx1"/>
                </a:solidFill>
              </a:rPr>
              <a:t>Synthetix</a:t>
            </a:r>
            <a:endParaRPr lang="en-US" sz="1600" dirty="0">
              <a:solidFill>
                <a:schemeClr val="tx1"/>
              </a:solidFill>
            </a:endParaRPr>
          </a:p>
        </p:txBody>
      </p:sp>
      <p:sp>
        <p:nvSpPr>
          <p:cNvPr id="8" name="Arrow: Right 7">
            <a:extLst>
              <a:ext uri="{FF2B5EF4-FFF2-40B4-BE49-F238E27FC236}">
                <a16:creationId xmlns:a16="http://schemas.microsoft.com/office/drawing/2014/main" id="{F2F0F379-9BDC-9021-A88C-02B2231F3B18}"/>
              </a:ext>
            </a:extLst>
          </p:cNvPr>
          <p:cNvSpPr/>
          <p:nvPr/>
        </p:nvSpPr>
        <p:spPr>
          <a:xfrm>
            <a:off x="2268973" y="4482522"/>
            <a:ext cx="4316554" cy="807704"/>
          </a:xfrm>
          <a:prstGeom prst="rightArrow">
            <a:avLst/>
          </a:prstGeom>
          <a:solidFill>
            <a:schemeClr val="accent6">
              <a:lumMod val="60000"/>
              <a:lumOff val="40000"/>
            </a:schemeClr>
          </a:solid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300</a:t>
            </a:r>
          </a:p>
        </p:txBody>
      </p:sp>
    </p:spTree>
    <p:extLst>
      <p:ext uri="{BB962C8B-B14F-4D97-AF65-F5344CB8AC3E}">
        <p14:creationId xmlns:p14="http://schemas.microsoft.com/office/powerpoint/2010/main" val="1551913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FD55-35A4-99D5-E203-0107186B3124}"/>
              </a:ext>
            </a:extLst>
          </p:cNvPr>
          <p:cNvSpPr>
            <a:spLocks noGrp="1"/>
          </p:cNvSpPr>
          <p:nvPr>
            <p:ph type="title"/>
          </p:nvPr>
        </p:nvSpPr>
        <p:spPr>
          <a:xfrm>
            <a:off x="395749" y="107030"/>
            <a:ext cx="10515600" cy="1146584"/>
          </a:xfrm>
        </p:spPr>
        <p:txBody>
          <a:bodyPr>
            <a:normAutofit/>
          </a:bodyPr>
          <a:lstStyle/>
          <a:p>
            <a:r>
              <a:rPr lang="en-US" dirty="0"/>
              <a:t>Not limited to Existing Altcoins</a:t>
            </a:r>
          </a:p>
        </p:txBody>
      </p:sp>
      <p:sp>
        <p:nvSpPr>
          <p:cNvPr id="3" name="Content Placeholder 2">
            <a:extLst>
              <a:ext uri="{FF2B5EF4-FFF2-40B4-BE49-F238E27FC236}">
                <a16:creationId xmlns:a16="http://schemas.microsoft.com/office/drawing/2014/main" id="{45FA3959-C578-A339-025A-495DDC46613C}"/>
              </a:ext>
            </a:extLst>
          </p:cNvPr>
          <p:cNvSpPr>
            <a:spLocks noGrp="1"/>
          </p:cNvSpPr>
          <p:nvPr>
            <p:ph idx="1"/>
          </p:nvPr>
        </p:nvSpPr>
        <p:spPr>
          <a:xfrm>
            <a:off x="838200" y="1753386"/>
            <a:ext cx="10515600" cy="4765402"/>
          </a:xfrm>
        </p:spPr>
        <p:txBody>
          <a:bodyPr>
            <a:normAutofit/>
          </a:bodyPr>
          <a:lstStyle/>
          <a:p>
            <a:r>
              <a:rPr lang="en-US" dirty="0"/>
              <a:t>Can include other networks, including centralized ones.</a:t>
            </a:r>
          </a:p>
          <a:p>
            <a:r>
              <a:rPr lang="en-US" dirty="0"/>
              <a:t>Or new blockchain networks we build from scratch.</a:t>
            </a:r>
          </a:p>
          <a:p>
            <a:r>
              <a:rPr lang="en-US" dirty="0"/>
              <a:t>Earth’s 1.1 trillion txns</a:t>
            </a:r>
          </a:p>
          <a:p>
            <a:pPr lvl="1"/>
            <a:r>
              <a:rPr lang="en-US" dirty="0"/>
              <a:t>At $0.10 = </a:t>
            </a:r>
            <a:r>
              <a:rPr lang="en-US" b="1" u="sng" dirty="0">
                <a:solidFill>
                  <a:srgbClr val="00B050"/>
                </a:solidFill>
              </a:rPr>
              <a:t>$100B per year</a:t>
            </a:r>
            <a:r>
              <a:rPr lang="en-US" dirty="0"/>
              <a:t> in revenue. From </a:t>
            </a:r>
            <a:r>
              <a:rPr lang="en-US" i="1" u="sng" dirty="0"/>
              <a:t>payments</a:t>
            </a:r>
            <a:r>
              <a:rPr lang="en-US" dirty="0"/>
              <a:t> alone.</a:t>
            </a:r>
          </a:p>
          <a:p>
            <a:pPr lvl="1"/>
            <a:r>
              <a:rPr lang="en-US" dirty="0"/>
              <a:t>Doubles roughly every ~ 5 years.</a:t>
            </a:r>
          </a:p>
          <a:p>
            <a:r>
              <a:rPr lang="en-US" dirty="0"/>
              <a:t>Chase revenues, instead of cutting costs.</a:t>
            </a:r>
          </a:p>
          <a:p>
            <a:r>
              <a:rPr lang="en-US" dirty="0"/>
              <a:t>More users = more Bitcoin adoption = higher price.</a:t>
            </a:r>
          </a:p>
        </p:txBody>
      </p:sp>
      <p:sp>
        <p:nvSpPr>
          <p:cNvPr id="4" name="Footer Placeholder 3">
            <a:extLst>
              <a:ext uri="{FF2B5EF4-FFF2-40B4-BE49-F238E27FC236}">
                <a16:creationId xmlns:a16="http://schemas.microsoft.com/office/drawing/2014/main" id="{86F89F88-6E6D-1E1D-6CB6-E87E0938DAE8}"/>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03E26A78-A0FF-A079-D443-3D9F138E9B8E}"/>
              </a:ext>
            </a:extLst>
          </p:cNvPr>
          <p:cNvSpPr>
            <a:spLocks noGrp="1"/>
          </p:cNvSpPr>
          <p:nvPr>
            <p:ph type="sldNum" sz="quarter" idx="12"/>
          </p:nvPr>
        </p:nvSpPr>
        <p:spPr/>
        <p:txBody>
          <a:bodyPr/>
          <a:lstStyle/>
          <a:p>
            <a:fld id="{B6877F82-84DC-415B-8D0D-0C674AA6E930}" type="slidenum">
              <a:rPr lang="en-US" smtClean="0"/>
              <a:t>32</a:t>
            </a:fld>
            <a:endParaRPr lang="en-US"/>
          </a:p>
        </p:txBody>
      </p:sp>
    </p:spTree>
    <p:extLst>
      <p:ext uri="{BB962C8B-B14F-4D97-AF65-F5344CB8AC3E}">
        <p14:creationId xmlns:p14="http://schemas.microsoft.com/office/powerpoint/2010/main" val="347241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AD0A-8AD6-4A97-8DEA-6323C43F8F7C}"/>
              </a:ext>
            </a:extLst>
          </p:cNvPr>
          <p:cNvSpPr>
            <a:spLocks noGrp="1"/>
          </p:cNvSpPr>
          <p:nvPr>
            <p:ph type="title"/>
          </p:nvPr>
        </p:nvSpPr>
        <p:spPr>
          <a:xfrm>
            <a:off x="558800" y="231814"/>
            <a:ext cx="3848100" cy="2149475"/>
          </a:xfrm>
        </p:spPr>
        <p:txBody>
          <a:bodyPr/>
          <a:lstStyle/>
          <a:p>
            <a:r>
              <a:rPr lang="en-US" dirty="0"/>
              <a:t>Altcoins we should copy (?): </a:t>
            </a:r>
            <a:r>
              <a:rPr lang="en-US" dirty="0" err="1"/>
              <a:t>zCash</a:t>
            </a:r>
            <a:endParaRPr lang="en-US" dirty="0"/>
          </a:p>
        </p:txBody>
      </p:sp>
      <p:sp>
        <p:nvSpPr>
          <p:cNvPr id="3" name="Content Placeholder 2">
            <a:extLst>
              <a:ext uri="{FF2B5EF4-FFF2-40B4-BE49-F238E27FC236}">
                <a16:creationId xmlns:a16="http://schemas.microsoft.com/office/drawing/2014/main" id="{13C5E945-72FA-4823-B0C9-CD71FE4BD44E}"/>
              </a:ext>
            </a:extLst>
          </p:cNvPr>
          <p:cNvSpPr>
            <a:spLocks noGrp="1"/>
          </p:cNvSpPr>
          <p:nvPr>
            <p:ph idx="1"/>
          </p:nvPr>
        </p:nvSpPr>
        <p:spPr>
          <a:xfrm>
            <a:off x="728371" y="3686176"/>
            <a:ext cx="3279697" cy="1644650"/>
          </a:xfrm>
        </p:spPr>
        <p:txBody>
          <a:bodyPr/>
          <a:lstStyle/>
          <a:p>
            <a:pPr marL="0" indent="0">
              <a:buNone/>
            </a:pPr>
            <a:r>
              <a:rPr lang="en-US" dirty="0"/>
              <a:t>Image from blockchainhub.net :</a:t>
            </a:r>
            <a:br>
              <a:rPr lang="en-US" dirty="0"/>
            </a:br>
            <a:r>
              <a:rPr lang="en-US" sz="1600" dirty="0"/>
              <a:t>https://blockchainhub.net/blog/infographics/zcash-explained/</a:t>
            </a:r>
            <a:endParaRPr lang="en-US" dirty="0"/>
          </a:p>
        </p:txBody>
      </p:sp>
      <p:sp>
        <p:nvSpPr>
          <p:cNvPr id="5" name="Slide Number Placeholder 4">
            <a:extLst>
              <a:ext uri="{FF2B5EF4-FFF2-40B4-BE49-F238E27FC236}">
                <a16:creationId xmlns:a16="http://schemas.microsoft.com/office/drawing/2014/main" id="{A61BD07B-DE50-41E0-B6DE-424706F0E114}"/>
              </a:ext>
            </a:extLst>
          </p:cNvPr>
          <p:cNvSpPr>
            <a:spLocks noGrp="1"/>
          </p:cNvSpPr>
          <p:nvPr>
            <p:ph type="sldNum" sz="quarter" idx="12"/>
          </p:nvPr>
        </p:nvSpPr>
        <p:spPr/>
        <p:txBody>
          <a:bodyPr/>
          <a:lstStyle/>
          <a:p>
            <a:fld id="{64A73B7B-B545-4723-8D44-5CC401310D8B}" type="slidenum">
              <a:rPr lang="en-US" smtClean="0"/>
              <a:t>33</a:t>
            </a:fld>
            <a:endParaRPr lang="en-US" dirty="0"/>
          </a:p>
        </p:txBody>
      </p:sp>
      <p:pic>
        <p:nvPicPr>
          <p:cNvPr id="9" name="Picture 8">
            <a:extLst>
              <a:ext uri="{FF2B5EF4-FFF2-40B4-BE49-F238E27FC236}">
                <a16:creationId xmlns:a16="http://schemas.microsoft.com/office/drawing/2014/main" id="{46209348-C337-4F20-995B-DF624D899B63}"/>
              </a:ext>
            </a:extLst>
          </p:cNvPr>
          <p:cNvPicPr>
            <a:picLocks noChangeAspect="1"/>
          </p:cNvPicPr>
          <p:nvPr/>
        </p:nvPicPr>
        <p:blipFill>
          <a:blip r:embed="rId3"/>
          <a:stretch>
            <a:fillRect/>
          </a:stretch>
        </p:blipFill>
        <p:spPr>
          <a:xfrm>
            <a:off x="4538472" y="469900"/>
            <a:ext cx="6530696" cy="5448300"/>
          </a:xfrm>
          <a:prstGeom prst="rect">
            <a:avLst/>
          </a:prstGeom>
          <a:ln>
            <a:noFill/>
          </a:ln>
          <a:effectLst>
            <a:outerShdw blurRad="292100" dist="139700" dir="2700000" algn="tl" rotWithShape="0">
              <a:srgbClr val="333333">
                <a:alpha val="65000"/>
              </a:srgbClr>
            </a:outerShdw>
          </a:effectLst>
        </p:spPr>
      </p:pic>
      <p:sp>
        <p:nvSpPr>
          <p:cNvPr id="10" name="Footer Placeholder 4">
            <a:extLst>
              <a:ext uri="{FF2B5EF4-FFF2-40B4-BE49-F238E27FC236}">
                <a16:creationId xmlns:a16="http://schemas.microsoft.com/office/drawing/2014/main" id="{435EB721-E44C-476D-9CC5-4534B5D3BC82}"/>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0179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29A4-3FE5-4134-AFB2-CBA9C203FD82}"/>
              </a:ext>
            </a:extLst>
          </p:cNvPr>
          <p:cNvSpPr>
            <a:spLocks noGrp="1"/>
          </p:cNvSpPr>
          <p:nvPr>
            <p:ph type="title"/>
          </p:nvPr>
        </p:nvSpPr>
        <p:spPr>
          <a:xfrm>
            <a:off x="515748" y="200025"/>
            <a:ext cx="2684652" cy="3800475"/>
          </a:xfrm>
        </p:spPr>
        <p:txBody>
          <a:bodyPr/>
          <a:lstStyle/>
          <a:p>
            <a:r>
              <a:rPr lang="en-US" dirty="0"/>
              <a:t>Losing Customers to Monero (?)</a:t>
            </a:r>
          </a:p>
        </p:txBody>
      </p:sp>
      <p:sp>
        <p:nvSpPr>
          <p:cNvPr id="5" name="Slide Number Placeholder 4">
            <a:extLst>
              <a:ext uri="{FF2B5EF4-FFF2-40B4-BE49-F238E27FC236}">
                <a16:creationId xmlns:a16="http://schemas.microsoft.com/office/drawing/2014/main" id="{475528E2-9DDA-4138-B58A-27208AA62851}"/>
              </a:ext>
            </a:extLst>
          </p:cNvPr>
          <p:cNvSpPr>
            <a:spLocks noGrp="1"/>
          </p:cNvSpPr>
          <p:nvPr>
            <p:ph type="sldNum" sz="quarter" idx="12"/>
          </p:nvPr>
        </p:nvSpPr>
        <p:spPr/>
        <p:txBody>
          <a:bodyPr/>
          <a:lstStyle/>
          <a:p>
            <a:fld id="{64A73B7B-B545-4723-8D44-5CC401310D8B}" type="slidenum">
              <a:rPr lang="en-US" smtClean="0"/>
              <a:t>34</a:t>
            </a:fld>
            <a:endParaRPr lang="en-US" dirty="0"/>
          </a:p>
        </p:txBody>
      </p:sp>
      <p:pic>
        <p:nvPicPr>
          <p:cNvPr id="8" name="Picture 7">
            <a:extLst>
              <a:ext uri="{FF2B5EF4-FFF2-40B4-BE49-F238E27FC236}">
                <a16:creationId xmlns:a16="http://schemas.microsoft.com/office/drawing/2014/main" id="{F4881BBA-D58C-48C4-9C0C-BD1A8E28D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682" y="200025"/>
            <a:ext cx="8305570" cy="5926137"/>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E1B8C2AF-871C-40D1-A0B8-20168E89934D}"/>
              </a:ext>
            </a:extLst>
          </p:cNvPr>
          <p:cNvSpPr/>
          <p:nvPr/>
        </p:nvSpPr>
        <p:spPr>
          <a:xfrm>
            <a:off x="9372600" y="1041400"/>
            <a:ext cx="1727200" cy="546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D7F7EE-AFB2-43A9-AD6A-C8290586AAB5}"/>
              </a:ext>
            </a:extLst>
          </p:cNvPr>
          <p:cNvSpPr/>
          <p:nvPr/>
        </p:nvSpPr>
        <p:spPr>
          <a:xfrm>
            <a:off x="3568700" y="1554162"/>
            <a:ext cx="4457700" cy="546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0D4EA3-8A6C-4806-9A6E-9EBBF1D2CA87}"/>
              </a:ext>
            </a:extLst>
          </p:cNvPr>
          <p:cNvSpPr txBox="1"/>
          <p:nvPr/>
        </p:nvSpPr>
        <p:spPr>
          <a:xfrm>
            <a:off x="5232085" y="2090989"/>
            <a:ext cx="1244600" cy="523220"/>
          </a:xfrm>
          <a:prstGeom prst="rect">
            <a:avLst/>
          </a:prstGeom>
          <a:noFill/>
        </p:spPr>
        <p:txBody>
          <a:bodyPr wrap="square" rtlCol="0">
            <a:spAutoFit/>
          </a:bodyPr>
          <a:lstStyle/>
          <a:p>
            <a:r>
              <a:rPr lang="en-US" sz="2800" b="1" dirty="0">
                <a:solidFill>
                  <a:srgbClr val="FF0000"/>
                </a:solidFill>
              </a:rPr>
              <a:t>Lame!</a:t>
            </a:r>
          </a:p>
        </p:txBody>
      </p:sp>
      <p:sp>
        <p:nvSpPr>
          <p:cNvPr id="9" name="Footer Placeholder 4">
            <a:extLst>
              <a:ext uri="{FF2B5EF4-FFF2-40B4-BE49-F238E27FC236}">
                <a16:creationId xmlns:a16="http://schemas.microsoft.com/office/drawing/2014/main" id="{312C9AAD-B01F-420C-86C5-BB649D37577E}"/>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 name="Rectangle 2">
            <a:extLst>
              <a:ext uri="{FF2B5EF4-FFF2-40B4-BE49-F238E27FC236}">
                <a16:creationId xmlns:a16="http://schemas.microsoft.com/office/drawing/2014/main" id="{129DE94C-4385-4815-B566-8530A4E0F5A9}"/>
              </a:ext>
            </a:extLst>
          </p:cNvPr>
          <p:cNvSpPr/>
          <p:nvPr/>
        </p:nvSpPr>
        <p:spPr>
          <a:xfrm>
            <a:off x="515748" y="4348264"/>
            <a:ext cx="2684652" cy="120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“White House Market”</a:t>
            </a:r>
            <a:br>
              <a:rPr lang="en-US" dirty="0"/>
            </a:br>
            <a:r>
              <a:rPr lang="en-US" dirty="0"/>
              <a:t>Retired (not exit scam) on Oct 4, 2021</a:t>
            </a:r>
            <a:br>
              <a:rPr lang="en-US" dirty="0"/>
            </a:br>
            <a:r>
              <a:rPr lang="en-US" dirty="0"/>
              <a:t>[last month]</a:t>
            </a:r>
          </a:p>
        </p:txBody>
      </p:sp>
    </p:spTree>
    <p:extLst>
      <p:ext uri="{BB962C8B-B14F-4D97-AF65-F5344CB8AC3E}">
        <p14:creationId xmlns:p14="http://schemas.microsoft.com/office/powerpoint/2010/main" val="167448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DBC16463-200A-470B-A41E-70749F11DA39}"/>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5" name="Slide Number Placeholder 4">
            <a:extLst>
              <a:ext uri="{FF2B5EF4-FFF2-40B4-BE49-F238E27FC236}">
                <a16:creationId xmlns:a16="http://schemas.microsoft.com/office/drawing/2014/main" id="{A0E02E43-6DCB-44CB-A08B-5006957010C1}"/>
              </a:ext>
            </a:extLst>
          </p:cNvPr>
          <p:cNvSpPr>
            <a:spLocks noGrp="1"/>
          </p:cNvSpPr>
          <p:nvPr>
            <p:ph type="sldNum" sz="quarter" idx="12"/>
          </p:nvPr>
        </p:nvSpPr>
        <p:spPr/>
        <p:txBody>
          <a:bodyPr/>
          <a:lstStyle/>
          <a:p>
            <a:fld id="{64A73B7B-B545-4723-8D44-5CC401310D8B}" type="slidenum">
              <a:rPr lang="en-US" smtClean="0"/>
              <a:t>35</a:t>
            </a:fld>
            <a:endParaRPr lang="en-US" dirty="0"/>
          </a:p>
        </p:txBody>
      </p:sp>
      <p:sp>
        <p:nvSpPr>
          <p:cNvPr id="11" name="Title 1">
            <a:extLst>
              <a:ext uri="{FF2B5EF4-FFF2-40B4-BE49-F238E27FC236}">
                <a16:creationId xmlns:a16="http://schemas.microsoft.com/office/drawing/2014/main" id="{9F076DE1-2038-4BC6-BCA9-A072B16147C0}"/>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pic>
        <p:nvPicPr>
          <p:cNvPr id="17" name="Picture 16">
            <a:extLst>
              <a:ext uri="{FF2B5EF4-FFF2-40B4-BE49-F238E27FC236}">
                <a16:creationId xmlns:a16="http://schemas.microsoft.com/office/drawing/2014/main" id="{3B18AFFA-F386-41A8-A2D0-8FCCADBC05E6}"/>
              </a:ext>
            </a:extLst>
          </p:cNvPr>
          <p:cNvPicPr>
            <a:picLocks noChangeAspect="1"/>
          </p:cNvPicPr>
          <p:nvPr/>
        </p:nvPicPr>
        <p:blipFill>
          <a:blip r:embed="rId3"/>
          <a:stretch>
            <a:fillRect/>
          </a:stretch>
        </p:blipFill>
        <p:spPr>
          <a:xfrm>
            <a:off x="3854536" y="121692"/>
            <a:ext cx="8051800" cy="2898983"/>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D8439215-9ED3-4708-BD86-E124E1BD6495}"/>
              </a:ext>
            </a:extLst>
          </p:cNvPr>
          <p:cNvSpPr/>
          <p:nvPr/>
        </p:nvSpPr>
        <p:spPr>
          <a:xfrm>
            <a:off x="5173121" y="1082327"/>
            <a:ext cx="6721509" cy="2824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C955148-9191-41FB-B6C8-E81E49BCD6FB}"/>
              </a:ext>
            </a:extLst>
          </p:cNvPr>
          <p:cNvPicPr>
            <a:picLocks noChangeAspect="1"/>
          </p:cNvPicPr>
          <p:nvPr/>
        </p:nvPicPr>
        <p:blipFill rotWithShape="1">
          <a:blip r:embed="rId4"/>
          <a:srcRect l="12463" b="41054"/>
          <a:stretch/>
        </p:blipFill>
        <p:spPr>
          <a:xfrm>
            <a:off x="206137" y="3211882"/>
            <a:ext cx="6456049" cy="2727671"/>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29072381-ED08-4E87-8E16-74F9942FD963}"/>
              </a:ext>
            </a:extLst>
          </p:cNvPr>
          <p:cNvSpPr/>
          <p:nvPr/>
        </p:nvSpPr>
        <p:spPr>
          <a:xfrm>
            <a:off x="428602" y="5442328"/>
            <a:ext cx="6137298" cy="5259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453EBF1-ABB6-4170-B060-04C9CD44E1AD}"/>
              </a:ext>
            </a:extLst>
          </p:cNvPr>
          <p:cNvPicPr>
            <a:picLocks noChangeAspect="1"/>
          </p:cNvPicPr>
          <p:nvPr/>
        </p:nvPicPr>
        <p:blipFill rotWithShape="1">
          <a:blip r:embed="rId5"/>
          <a:srcRect r="17527"/>
          <a:stretch/>
        </p:blipFill>
        <p:spPr>
          <a:xfrm>
            <a:off x="1941232" y="3479067"/>
            <a:ext cx="7047193" cy="1477328"/>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3734BC88-0A92-46A4-A78B-B1128414C716}"/>
              </a:ext>
            </a:extLst>
          </p:cNvPr>
          <p:cNvSpPr/>
          <p:nvPr/>
        </p:nvSpPr>
        <p:spPr>
          <a:xfrm>
            <a:off x="6423002" y="4688472"/>
            <a:ext cx="797823" cy="2824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7DE57E2-23C7-4178-8DA5-EE1163C9F572}"/>
              </a:ext>
            </a:extLst>
          </p:cNvPr>
          <p:cNvSpPr txBox="1"/>
          <p:nvPr/>
        </p:nvSpPr>
        <p:spPr>
          <a:xfrm>
            <a:off x="7637652" y="3659966"/>
            <a:ext cx="4038600" cy="2308324"/>
          </a:xfrm>
          <a:prstGeom prst="rect">
            <a:avLst/>
          </a:prstGeom>
          <a:solidFill>
            <a:schemeClr val="bg1"/>
          </a:solidFill>
          <a:ln>
            <a:solidFill>
              <a:schemeClr val="tx1"/>
            </a:solidFill>
          </a:ln>
        </p:spPr>
        <p:txBody>
          <a:bodyPr wrap="square">
            <a:spAutoFit/>
          </a:bodyPr>
          <a:lstStyle/>
          <a:p>
            <a:r>
              <a:rPr lang="en-US" dirty="0"/>
              <a:t>Fun facts -- in this thread, Satoshi:</a:t>
            </a:r>
            <a:br>
              <a:rPr lang="en-US" dirty="0"/>
            </a:br>
            <a:r>
              <a:rPr lang="en-US" dirty="0"/>
              <a:t>* Invents what is now known as Merged Mining.</a:t>
            </a:r>
            <a:br>
              <a:rPr lang="en-US" dirty="0"/>
            </a:br>
            <a:r>
              <a:rPr lang="en-US" dirty="0"/>
              <a:t>* Assumes that there will be many separate blockchains that pay different fees (as if this were non-controversial!).</a:t>
            </a:r>
          </a:p>
          <a:p>
            <a:r>
              <a:rPr lang="en-US" dirty="0"/>
              <a:t>* The term “side chain” is used numerous times!</a:t>
            </a:r>
          </a:p>
        </p:txBody>
      </p:sp>
    </p:spTree>
    <p:extLst>
      <p:ext uri="{BB962C8B-B14F-4D97-AF65-F5344CB8AC3E}">
        <p14:creationId xmlns:p14="http://schemas.microsoft.com/office/powerpoint/2010/main" val="647596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36</a:t>
            </a:fld>
            <a:endParaRPr lang="en-US" dirty="0"/>
          </a:p>
        </p:txBody>
      </p:sp>
      <p:pic>
        <p:nvPicPr>
          <p:cNvPr id="11" name="Picture 10">
            <a:extLst>
              <a:ext uri="{FF2B5EF4-FFF2-40B4-BE49-F238E27FC236}">
                <a16:creationId xmlns:a16="http://schemas.microsoft.com/office/drawing/2014/main" id="{2F2491EB-6D6D-4D06-8BBD-01D9669EC09C}"/>
              </a:ext>
            </a:extLst>
          </p:cNvPr>
          <p:cNvPicPr>
            <a:picLocks noChangeAspect="1"/>
          </p:cNvPicPr>
          <p:nvPr/>
        </p:nvPicPr>
        <p:blipFill>
          <a:blip r:embed="rId3"/>
          <a:stretch>
            <a:fillRect/>
          </a:stretch>
        </p:blipFill>
        <p:spPr>
          <a:xfrm>
            <a:off x="3970527" y="114376"/>
            <a:ext cx="7705725" cy="6115050"/>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39D48532-42B0-4AF2-83A5-96808AAE9D1C}"/>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16" name="Title 1">
            <a:extLst>
              <a:ext uri="{FF2B5EF4-FFF2-40B4-BE49-F238E27FC236}">
                <a16:creationId xmlns:a16="http://schemas.microsoft.com/office/drawing/2014/main" id="{49D25FB2-A6B1-4F6C-AC23-67E97143383E}"/>
              </a:ext>
            </a:extLst>
          </p:cNvPr>
          <p:cNvSpPr txBox="1">
            <a:spLocks/>
          </p:cNvSpPr>
          <p:nvPr/>
        </p:nvSpPr>
        <p:spPr>
          <a:xfrm>
            <a:off x="88900" y="2906694"/>
            <a:ext cx="3602780" cy="309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Screenshot #0 from</a:t>
            </a:r>
            <a:br>
              <a:rPr lang="en-US" sz="3200" dirty="0"/>
            </a:br>
            <a:r>
              <a:rPr lang="en-US" sz="3200" dirty="0"/>
              <a:t> </a:t>
            </a:r>
            <a:r>
              <a:rPr lang="en-US" sz="3200" u="sng" dirty="0"/>
              <a:t>www.truthcoin.info/blog/bitnames/</a:t>
            </a:r>
            <a:r>
              <a:rPr lang="en-US" sz="3200" dirty="0"/>
              <a:t> </a:t>
            </a:r>
          </a:p>
        </p:txBody>
      </p:sp>
      <p:sp>
        <p:nvSpPr>
          <p:cNvPr id="7" name="Footer Placeholder 4">
            <a:extLst>
              <a:ext uri="{FF2B5EF4-FFF2-40B4-BE49-F238E27FC236}">
                <a16:creationId xmlns:a16="http://schemas.microsoft.com/office/drawing/2014/main" id="{7FF6713F-FB1D-4B8F-94EB-A14F3B695A82}"/>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886436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B8-D46A-4955-A37C-79D4F683A16C}"/>
              </a:ext>
            </a:extLst>
          </p:cNvPr>
          <p:cNvSpPr>
            <a:spLocks noGrp="1"/>
          </p:cNvSpPr>
          <p:nvPr>
            <p:ph type="title"/>
          </p:nvPr>
        </p:nvSpPr>
        <p:spPr>
          <a:xfrm>
            <a:off x="88900" y="2906694"/>
            <a:ext cx="3602780" cy="3098800"/>
          </a:xfrm>
        </p:spPr>
        <p:txBody>
          <a:bodyPr>
            <a:normAutofit/>
          </a:bodyPr>
          <a:lstStyle/>
          <a:p>
            <a:pPr lvl="0"/>
            <a:r>
              <a:rPr lang="en-US" sz="3200" dirty="0"/>
              <a:t>Screenshot #1 from</a:t>
            </a:r>
            <a:br>
              <a:rPr lang="en-US" sz="3200" dirty="0"/>
            </a:br>
            <a:r>
              <a:rPr lang="en-US" sz="3200" dirty="0"/>
              <a:t> </a:t>
            </a:r>
            <a:r>
              <a:rPr lang="en-US" sz="3200" u="sng" dirty="0"/>
              <a:t>www.truthcoin.info/blog/bitnames/</a:t>
            </a:r>
            <a:r>
              <a:rPr lang="en-US" sz="3200" dirty="0"/>
              <a:t> </a:t>
            </a:r>
          </a:p>
        </p:txBody>
      </p:sp>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37</a:t>
            </a:fld>
            <a:endParaRPr lang="en-US" dirty="0"/>
          </a:p>
        </p:txBody>
      </p:sp>
      <p:pic>
        <p:nvPicPr>
          <p:cNvPr id="6" name="Picture 5">
            <a:extLst>
              <a:ext uri="{FF2B5EF4-FFF2-40B4-BE49-F238E27FC236}">
                <a16:creationId xmlns:a16="http://schemas.microsoft.com/office/drawing/2014/main" id="{6EF2ABBD-8640-48BA-8211-E2358135F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680" y="711199"/>
            <a:ext cx="8202950" cy="50808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19FF84A-2F4A-480E-89F1-EC4999921855}"/>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7" name="Footer Placeholder 4">
            <a:extLst>
              <a:ext uri="{FF2B5EF4-FFF2-40B4-BE49-F238E27FC236}">
                <a16:creationId xmlns:a16="http://schemas.microsoft.com/office/drawing/2014/main" id="{E5BDA2C7-3C39-4ECF-A191-F53E97F21A93}"/>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342570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0D0B-BCEB-467B-8808-8B24D6F6FE95}"/>
              </a:ext>
            </a:extLst>
          </p:cNvPr>
          <p:cNvSpPr>
            <a:spLocks noGrp="1"/>
          </p:cNvSpPr>
          <p:nvPr>
            <p:ph type="sldNum" sz="quarter" idx="12"/>
          </p:nvPr>
        </p:nvSpPr>
        <p:spPr/>
        <p:txBody>
          <a:bodyPr/>
          <a:lstStyle/>
          <a:p>
            <a:fld id="{64A73B7B-B545-4723-8D44-5CC401310D8B}" type="slidenum">
              <a:rPr lang="en-US" smtClean="0"/>
              <a:t>38</a:t>
            </a:fld>
            <a:endParaRPr lang="en-US" dirty="0"/>
          </a:p>
        </p:txBody>
      </p:sp>
      <p:pic>
        <p:nvPicPr>
          <p:cNvPr id="8" name="Picture 7">
            <a:extLst>
              <a:ext uri="{FF2B5EF4-FFF2-40B4-BE49-F238E27FC236}">
                <a16:creationId xmlns:a16="http://schemas.microsoft.com/office/drawing/2014/main" id="{DF7AE2AC-F2CF-43D7-B7E5-5B22789FED0D}"/>
              </a:ext>
            </a:extLst>
          </p:cNvPr>
          <p:cNvPicPr>
            <a:picLocks noChangeAspect="1"/>
          </p:cNvPicPr>
          <p:nvPr/>
        </p:nvPicPr>
        <p:blipFill rotWithShape="1">
          <a:blip r:embed="rId3">
            <a:extLst>
              <a:ext uri="{28A0092B-C50C-407E-A947-70E740481C1C}">
                <a14:useLocalDpi xmlns:a14="http://schemas.microsoft.com/office/drawing/2010/main" val="0"/>
              </a:ext>
            </a:extLst>
          </a:blip>
          <a:srcRect r="17415"/>
          <a:stretch/>
        </p:blipFill>
        <p:spPr>
          <a:xfrm>
            <a:off x="3740892" y="655809"/>
            <a:ext cx="7861300" cy="5191585"/>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0B618630-F451-4CC5-8CA6-F2676FC33C0D}"/>
              </a:ext>
            </a:extLst>
          </p:cNvPr>
          <p:cNvSpPr>
            <a:spLocks noGrp="1"/>
          </p:cNvSpPr>
          <p:nvPr>
            <p:ph type="title"/>
          </p:nvPr>
        </p:nvSpPr>
        <p:spPr>
          <a:xfrm>
            <a:off x="88900" y="2906694"/>
            <a:ext cx="3602780" cy="3098800"/>
          </a:xfrm>
        </p:spPr>
        <p:txBody>
          <a:bodyPr>
            <a:normAutofit/>
          </a:bodyPr>
          <a:lstStyle/>
          <a:p>
            <a:pPr lvl="0"/>
            <a:r>
              <a:rPr lang="en-US" sz="3200" dirty="0"/>
              <a:t>Screenshot #2 from</a:t>
            </a:r>
            <a:br>
              <a:rPr lang="en-US" sz="3200" dirty="0"/>
            </a:br>
            <a:r>
              <a:rPr lang="en-US" sz="3200" dirty="0"/>
              <a:t> </a:t>
            </a:r>
            <a:r>
              <a:rPr lang="en-US" sz="3200" u="sng" dirty="0"/>
              <a:t>www.truthcoin.info/blog/bitnames/</a:t>
            </a:r>
            <a:r>
              <a:rPr lang="en-US" sz="3200" dirty="0"/>
              <a:t> </a:t>
            </a:r>
          </a:p>
        </p:txBody>
      </p:sp>
      <p:sp>
        <p:nvSpPr>
          <p:cNvPr id="10" name="Title 1">
            <a:extLst>
              <a:ext uri="{FF2B5EF4-FFF2-40B4-BE49-F238E27FC236}">
                <a16:creationId xmlns:a16="http://schemas.microsoft.com/office/drawing/2014/main" id="{6D00A10E-21BE-489B-BD67-454EADC7EB34}"/>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7" name="Footer Placeholder 4">
            <a:extLst>
              <a:ext uri="{FF2B5EF4-FFF2-40B4-BE49-F238E27FC236}">
                <a16:creationId xmlns:a16="http://schemas.microsoft.com/office/drawing/2014/main" id="{A7F9DD60-82F9-4A75-B7F8-F2CCCC250374}"/>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61952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68FAAF-3C7B-42DA-8044-03BC1444E6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5834" y="1269565"/>
            <a:ext cx="7176358" cy="480456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47D3FE-8199-4E93-A7B1-D6DF1D6C9081}"/>
              </a:ext>
            </a:extLst>
          </p:cNvPr>
          <p:cNvSpPr>
            <a:spLocks noGrp="1"/>
          </p:cNvSpPr>
          <p:nvPr>
            <p:ph type="sldNum" sz="quarter" idx="12"/>
          </p:nvPr>
        </p:nvSpPr>
        <p:spPr/>
        <p:txBody>
          <a:bodyPr/>
          <a:lstStyle/>
          <a:p>
            <a:fld id="{64A73B7B-B545-4723-8D44-5CC401310D8B}" type="slidenum">
              <a:rPr lang="en-US" smtClean="0"/>
              <a:t>39</a:t>
            </a:fld>
            <a:endParaRPr lang="en-US" dirty="0"/>
          </a:p>
        </p:txBody>
      </p:sp>
      <p:sp>
        <p:nvSpPr>
          <p:cNvPr id="9" name="Title 1">
            <a:extLst>
              <a:ext uri="{FF2B5EF4-FFF2-40B4-BE49-F238E27FC236}">
                <a16:creationId xmlns:a16="http://schemas.microsoft.com/office/drawing/2014/main" id="{CE29426E-BDE9-4C4B-B3E2-9E385D917BB4}"/>
              </a:ext>
            </a:extLst>
          </p:cNvPr>
          <p:cNvSpPr>
            <a:spLocks noGrp="1"/>
          </p:cNvSpPr>
          <p:nvPr>
            <p:ph type="title"/>
          </p:nvPr>
        </p:nvSpPr>
        <p:spPr>
          <a:xfrm>
            <a:off x="88900" y="2906694"/>
            <a:ext cx="3602780" cy="3098800"/>
          </a:xfrm>
        </p:spPr>
        <p:txBody>
          <a:bodyPr>
            <a:normAutofit/>
          </a:bodyPr>
          <a:lstStyle/>
          <a:p>
            <a:pPr lvl="0"/>
            <a:r>
              <a:rPr lang="en-US" sz="3200" dirty="0"/>
              <a:t>Screenshot #3 from</a:t>
            </a:r>
            <a:br>
              <a:rPr lang="en-US" sz="3200" dirty="0"/>
            </a:br>
            <a:r>
              <a:rPr lang="en-US" sz="3200" dirty="0"/>
              <a:t> </a:t>
            </a:r>
            <a:r>
              <a:rPr lang="en-US" sz="3200" u="sng" dirty="0"/>
              <a:t>www.truthcoin.info/blog/bitnames/</a:t>
            </a:r>
            <a:r>
              <a:rPr lang="en-US" sz="3200" dirty="0"/>
              <a:t> </a:t>
            </a:r>
          </a:p>
        </p:txBody>
      </p:sp>
      <p:sp>
        <p:nvSpPr>
          <p:cNvPr id="10" name="Title 1">
            <a:extLst>
              <a:ext uri="{FF2B5EF4-FFF2-40B4-BE49-F238E27FC236}">
                <a16:creationId xmlns:a16="http://schemas.microsoft.com/office/drawing/2014/main" id="{E6F82C4E-C2B1-4B5E-A90C-A90846F9322D}"/>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8" name="Footer Placeholder 4">
            <a:extLst>
              <a:ext uri="{FF2B5EF4-FFF2-40B4-BE49-F238E27FC236}">
                <a16:creationId xmlns:a16="http://schemas.microsoft.com/office/drawing/2014/main" id="{08CCD40B-5B3E-4EC7-A330-933F13A9FD1C}"/>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98558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335D-0216-AB31-CDC9-6A5383E62B33}"/>
              </a:ext>
            </a:extLst>
          </p:cNvPr>
          <p:cNvSpPr>
            <a:spLocks noGrp="1"/>
          </p:cNvSpPr>
          <p:nvPr>
            <p:ph type="title"/>
          </p:nvPr>
        </p:nvSpPr>
        <p:spPr/>
        <p:txBody>
          <a:bodyPr/>
          <a:lstStyle/>
          <a:p>
            <a:r>
              <a:rPr lang="en-US" b="1" dirty="0"/>
              <a:t>What You Should Do </a:t>
            </a:r>
            <a:r>
              <a:rPr lang="en-US" dirty="0"/>
              <a:t>(I think)</a:t>
            </a:r>
          </a:p>
        </p:txBody>
      </p:sp>
      <p:sp>
        <p:nvSpPr>
          <p:cNvPr id="3" name="Content Placeholder 2">
            <a:extLst>
              <a:ext uri="{FF2B5EF4-FFF2-40B4-BE49-F238E27FC236}">
                <a16:creationId xmlns:a16="http://schemas.microsoft.com/office/drawing/2014/main" id="{32E48990-7D3B-571F-9405-2D345B690726}"/>
              </a:ext>
            </a:extLst>
          </p:cNvPr>
          <p:cNvSpPr>
            <a:spLocks noGrp="1"/>
          </p:cNvSpPr>
          <p:nvPr>
            <p:ph idx="1"/>
          </p:nvPr>
        </p:nvSpPr>
        <p:spPr>
          <a:xfrm>
            <a:off x="838200" y="1066800"/>
            <a:ext cx="10515600" cy="5110163"/>
          </a:xfrm>
        </p:spPr>
        <p:txBody>
          <a:bodyPr>
            <a:normAutofit lnSpcReduction="10000"/>
          </a:bodyPr>
          <a:lstStyle/>
          <a:p>
            <a:r>
              <a:rPr lang="en-US" sz="3200" dirty="0"/>
              <a:t>Try the </a:t>
            </a:r>
            <a:r>
              <a:rPr lang="en-US" sz="3200" dirty="0" err="1"/>
              <a:t>testnet</a:t>
            </a:r>
            <a:r>
              <a:rPr lang="en-US" sz="3200" dirty="0"/>
              <a:t> software yourself – to figure out what is going on.</a:t>
            </a:r>
          </a:p>
          <a:p>
            <a:pPr lvl="1"/>
            <a:r>
              <a:rPr lang="en-US" sz="2800" u="sng" dirty="0"/>
              <a:t>LayerTwoLabs.com/download</a:t>
            </a:r>
          </a:p>
          <a:p>
            <a:r>
              <a:rPr lang="en-US" sz="3200" dirty="0"/>
              <a:t>Consume some </a:t>
            </a:r>
            <a:r>
              <a:rPr lang="en-US" sz="3200" u="sng" dirty="0"/>
              <a:t>drivechain.info</a:t>
            </a:r>
            <a:r>
              <a:rPr lang="en-US" sz="3200" dirty="0"/>
              <a:t> content</a:t>
            </a:r>
            <a:endParaRPr lang="en-US" sz="3200" u="sng" dirty="0"/>
          </a:p>
          <a:p>
            <a:pPr lvl="1"/>
            <a:r>
              <a:rPr lang="en-US" sz="2800" dirty="0"/>
              <a:t>Including a huge YouTube playlist with 35+ hours of content</a:t>
            </a:r>
          </a:p>
          <a:p>
            <a:pPr lvl="1"/>
            <a:r>
              <a:rPr lang="en-US" sz="2800" dirty="0"/>
              <a:t>Read the FAQ</a:t>
            </a:r>
          </a:p>
          <a:p>
            <a:pPr lvl="1"/>
            <a:r>
              <a:rPr lang="en-US" sz="2800" dirty="0"/>
              <a:t>Read the misinformation section</a:t>
            </a:r>
          </a:p>
          <a:p>
            <a:pPr lvl="1"/>
            <a:r>
              <a:rPr lang="en-US" sz="2800" dirty="0"/>
              <a:t>Read about CUSF, as well -- </a:t>
            </a:r>
            <a:r>
              <a:rPr lang="en-US" sz="2800" u="sng" dirty="0"/>
              <a:t>Bip300cusf.com</a:t>
            </a:r>
          </a:p>
          <a:p>
            <a:r>
              <a:rPr lang="en-US" sz="3200" dirty="0"/>
              <a:t>If you agree – </a:t>
            </a:r>
          </a:p>
          <a:p>
            <a:pPr lvl="1"/>
            <a:r>
              <a:rPr lang="en-US" sz="2800" dirty="0"/>
              <a:t>get 51% of hashrate to run the Activator client.</a:t>
            </a:r>
          </a:p>
          <a:p>
            <a:pPr lvl="1"/>
            <a:r>
              <a:rPr lang="en-US" sz="2800" dirty="0"/>
              <a:t>Plan out which sidechain to adopt first (zCash clone)</a:t>
            </a:r>
          </a:p>
        </p:txBody>
      </p:sp>
      <p:sp>
        <p:nvSpPr>
          <p:cNvPr id="4" name="Slide Number Placeholder 3">
            <a:extLst>
              <a:ext uri="{FF2B5EF4-FFF2-40B4-BE49-F238E27FC236}">
                <a16:creationId xmlns:a16="http://schemas.microsoft.com/office/drawing/2014/main" id="{92FB600F-A6E9-9A0E-8E6C-18613E06A77D}"/>
              </a:ext>
            </a:extLst>
          </p:cNvPr>
          <p:cNvSpPr>
            <a:spLocks noGrp="1"/>
          </p:cNvSpPr>
          <p:nvPr>
            <p:ph type="sldNum" sz="quarter" idx="12"/>
          </p:nvPr>
        </p:nvSpPr>
        <p:spPr/>
        <p:txBody>
          <a:bodyPr/>
          <a:lstStyle/>
          <a:p>
            <a:fld id="{64A73B7B-B545-4723-8D44-5CC401310D8B}" type="slidenum">
              <a:rPr lang="en-US" smtClean="0"/>
              <a:t>4</a:t>
            </a:fld>
            <a:endParaRPr lang="en-US" dirty="0"/>
          </a:p>
        </p:txBody>
      </p:sp>
      <p:sp>
        <p:nvSpPr>
          <p:cNvPr id="5" name="Footer Placeholder 4">
            <a:extLst>
              <a:ext uri="{FF2B5EF4-FFF2-40B4-BE49-F238E27FC236}">
                <a16:creationId xmlns:a16="http://schemas.microsoft.com/office/drawing/2014/main" id="{E37AA0E7-C2C8-E1E2-5326-20AF5F4F2DDC}"/>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www.drivechain.info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1398101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AAD7-4E2B-4176-9DD8-73E7AC16F937}"/>
              </a:ext>
            </a:extLst>
          </p:cNvPr>
          <p:cNvSpPr>
            <a:spLocks noGrp="1"/>
          </p:cNvSpPr>
          <p:nvPr>
            <p:ph type="title"/>
          </p:nvPr>
        </p:nvSpPr>
        <p:spPr>
          <a:xfrm>
            <a:off x="598398" y="200025"/>
            <a:ext cx="10995204" cy="765175"/>
          </a:xfrm>
        </p:spPr>
        <p:txBody>
          <a:bodyPr>
            <a:normAutofit fontScale="90000"/>
          </a:bodyPr>
          <a:lstStyle/>
          <a:p>
            <a:r>
              <a:rPr lang="en-US" dirty="0"/>
              <a:t>Altcoins we should copy (?): XCP / </a:t>
            </a:r>
            <a:r>
              <a:rPr lang="en-US" dirty="0" err="1"/>
              <a:t>BitAssets</a:t>
            </a:r>
            <a:r>
              <a:rPr lang="en-US" dirty="0"/>
              <a:t> / ERC20</a:t>
            </a:r>
          </a:p>
        </p:txBody>
      </p:sp>
      <p:sp>
        <p:nvSpPr>
          <p:cNvPr id="3" name="Content Placeholder 2">
            <a:extLst>
              <a:ext uri="{FF2B5EF4-FFF2-40B4-BE49-F238E27FC236}">
                <a16:creationId xmlns:a16="http://schemas.microsoft.com/office/drawing/2014/main" id="{CA255FC2-F906-4EC4-8EDE-ACC1C0EE953D}"/>
              </a:ext>
            </a:extLst>
          </p:cNvPr>
          <p:cNvSpPr>
            <a:spLocks noGrp="1"/>
          </p:cNvSpPr>
          <p:nvPr>
            <p:ph idx="1"/>
          </p:nvPr>
        </p:nvSpPr>
        <p:spPr/>
        <p:txBody>
          <a:bodyPr/>
          <a:lstStyle/>
          <a:p>
            <a:r>
              <a:rPr lang="en-US" dirty="0"/>
              <a:t>Screenshots NFT craze, Cap table, Outstanding Bonds</a:t>
            </a:r>
          </a:p>
        </p:txBody>
      </p:sp>
      <p:sp>
        <p:nvSpPr>
          <p:cNvPr id="5" name="Slide Number Placeholder 4">
            <a:extLst>
              <a:ext uri="{FF2B5EF4-FFF2-40B4-BE49-F238E27FC236}">
                <a16:creationId xmlns:a16="http://schemas.microsoft.com/office/drawing/2014/main" id="{8D9FB934-99B6-401B-AE1A-DF25396D967F}"/>
              </a:ext>
            </a:extLst>
          </p:cNvPr>
          <p:cNvSpPr>
            <a:spLocks noGrp="1"/>
          </p:cNvSpPr>
          <p:nvPr>
            <p:ph type="sldNum" sz="quarter" idx="12"/>
          </p:nvPr>
        </p:nvSpPr>
        <p:spPr/>
        <p:txBody>
          <a:bodyPr/>
          <a:lstStyle/>
          <a:p>
            <a:fld id="{64A73B7B-B545-4723-8D44-5CC401310D8B}" type="slidenum">
              <a:rPr lang="en-US" smtClean="0"/>
              <a:t>40</a:t>
            </a:fld>
            <a:endParaRPr lang="en-US" dirty="0"/>
          </a:p>
        </p:txBody>
      </p:sp>
      <p:pic>
        <p:nvPicPr>
          <p:cNvPr id="9" name="Picture 8">
            <a:extLst>
              <a:ext uri="{FF2B5EF4-FFF2-40B4-BE49-F238E27FC236}">
                <a16:creationId xmlns:a16="http://schemas.microsoft.com/office/drawing/2014/main" id="{9873DCCA-077C-49D6-BEA3-3ECA2F6E2DFB}"/>
              </a:ext>
            </a:extLst>
          </p:cNvPr>
          <p:cNvPicPr>
            <a:picLocks noChangeAspect="1"/>
          </p:cNvPicPr>
          <p:nvPr/>
        </p:nvPicPr>
        <p:blipFill>
          <a:blip r:embed="rId3"/>
          <a:stretch>
            <a:fillRect/>
          </a:stretch>
        </p:blipFill>
        <p:spPr>
          <a:xfrm>
            <a:off x="681047" y="1166736"/>
            <a:ext cx="10995205" cy="4617389"/>
          </a:xfrm>
          <a:prstGeom prst="rect">
            <a:avLst/>
          </a:prstGeom>
        </p:spPr>
      </p:pic>
      <p:sp>
        <p:nvSpPr>
          <p:cNvPr id="10" name="TextBox 9">
            <a:extLst>
              <a:ext uri="{FF2B5EF4-FFF2-40B4-BE49-F238E27FC236}">
                <a16:creationId xmlns:a16="http://schemas.microsoft.com/office/drawing/2014/main" id="{A9759B89-C0A5-42F5-996F-EAB1AB69CC6D}"/>
              </a:ext>
            </a:extLst>
          </p:cNvPr>
          <p:cNvSpPr txBox="1"/>
          <p:nvPr/>
        </p:nvSpPr>
        <p:spPr>
          <a:xfrm>
            <a:off x="8483600" y="4908550"/>
            <a:ext cx="1104900" cy="369332"/>
          </a:xfrm>
          <a:prstGeom prst="rect">
            <a:avLst/>
          </a:prstGeom>
          <a:noFill/>
        </p:spPr>
        <p:txBody>
          <a:bodyPr wrap="square" rtlCol="0">
            <a:spAutoFit/>
          </a:bodyPr>
          <a:lstStyle/>
          <a:p>
            <a:r>
              <a:rPr lang="en-US" b="1" dirty="0">
                <a:solidFill>
                  <a:srgbClr val="FF0000"/>
                </a:solidFill>
              </a:rPr>
              <a:t>So lame!!</a:t>
            </a:r>
          </a:p>
        </p:txBody>
      </p:sp>
      <p:sp>
        <p:nvSpPr>
          <p:cNvPr id="8" name="Footer Placeholder 4">
            <a:extLst>
              <a:ext uri="{FF2B5EF4-FFF2-40B4-BE49-F238E27FC236}">
                <a16:creationId xmlns:a16="http://schemas.microsoft.com/office/drawing/2014/main" id="{D2C83FBD-C4ED-4F17-A654-4965CD826B58}"/>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82542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85BEC084-025F-46DB-8A83-68CE52AD61D0}"/>
              </a:ext>
            </a:extLst>
          </p:cNvPr>
          <p:cNvSpPr>
            <a:spLocks noGrp="1"/>
          </p:cNvSpPr>
          <p:nvPr>
            <p:ph idx="1"/>
          </p:nvPr>
        </p:nvSpPr>
        <p:spPr>
          <a:xfrm>
            <a:off x="5878285" y="327024"/>
            <a:ext cx="5397500" cy="511175"/>
          </a:xfrm>
        </p:spPr>
        <p:txBody>
          <a:bodyPr>
            <a:normAutofit fontScale="70000" lnSpcReduction="20000"/>
          </a:bodyPr>
          <a:lstStyle/>
          <a:p>
            <a:r>
              <a:rPr lang="en-US" dirty="0"/>
              <a:t>Screenshots</a:t>
            </a:r>
            <a:r>
              <a:rPr lang="en-US" baseline="0" dirty="0"/>
              <a:t> from my own BTC sidechain project</a:t>
            </a:r>
          </a:p>
          <a:p>
            <a:endParaRPr lang="en-US" dirty="0"/>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41</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0282280-1A7B-47C4-AF3A-990C2B788564}"/>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824808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42</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sp>
        <p:nvSpPr>
          <p:cNvPr id="11" name="Content Placeholder 10">
            <a:extLst>
              <a:ext uri="{FF2B5EF4-FFF2-40B4-BE49-F238E27FC236}">
                <a16:creationId xmlns:a16="http://schemas.microsoft.com/office/drawing/2014/main" id="{DB57653B-832C-4EFE-9CD5-0D1F69E6A0FB}"/>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E46D6991-3709-423A-9B5C-F4C03A25C9D0}"/>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519B0BFA-ABAF-49D5-B2A4-64AA42A6835E}"/>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255566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43</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DEEDF83C-D66A-416A-A221-61CE62D8F716}"/>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0DF4DDD6-D9E3-4819-9347-7E3777140BFD}"/>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2" name="Content Placeholder 2">
            <a:extLst>
              <a:ext uri="{FF2B5EF4-FFF2-40B4-BE49-F238E27FC236}">
                <a16:creationId xmlns:a16="http://schemas.microsoft.com/office/drawing/2014/main" id="{5BC1372E-F6BB-4BF1-BE83-214D3861058F}"/>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618627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44</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7B17E94-8107-4CBD-8792-56DE074C2060}"/>
              </a:ext>
            </a:extLst>
          </p:cNvPr>
          <p:cNvSpPr txBox="1"/>
          <p:nvPr/>
        </p:nvSpPr>
        <p:spPr>
          <a:xfrm>
            <a:off x="491227" y="4884506"/>
            <a:ext cx="5044355"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sz="2400" dirty="0"/>
              <a:t>Key Idea: “Futarchy” --</a:t>
            </a:r>
            <a:r>
              <a:rPr lang="en-US" sz="2400" dirty="0">
                <a:effectLst/>
                <a:latin typeface="Calibri" panose="020F0502020204030204" pitchFamily="34" charset="0"/>
                <a:ea typeface="Calibri" panose="020F0502020204030204" pitchFamily="34" charset="0"/>
                <a:cs typeface="Times New Roman" panose="02020603050405020304" pitchFamily="18" charset="0"/>
              </a:rPr>
              <a:t> futures markets for how well certain leaders would perform, if they were in charge.</a:t>
            </a:r>
            <a:endParaRPr lang="en-US" sz="2400" dirty="0"/>
          </a:p>
        </p:txBody>
      </p:sp>
      <p:sp>
        <p:nvSpPr>
          <p:cNvPr id="11" name="Content Placeholder 10">
            <a:extLst>
              <a:ext uri="{FF2B5EF4-FFF2-40B4-BE49-F238E27FC236}">
                <a16:creationId xmlns:a16="http://schemas.microsoft.com/office/drawing/2014/main" id="{1F0BCC6A-6833-4113-ACB2-9B707A1F02F3}"/>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07063250-1C61-4628-9F90-DB8143276C9F}"/>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FA1DB536-1E8E-4F63-A110-6547E71F2517}"/>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19613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0F33-F336-4828-B25F-54D60421182C}"/>
              </a:ext>
            </a:extLst>
          </p:cNvPr>
          <p:cNvSpPr>
            <a:spLocks noGrp="1"/>
          </p:cNvSpPr>
          <p:nvPr>
            <p:ph type="title"/>
          </p:nvPr>
        </p:nvSpPr>
        <p:spPr/>
        <p:txBody>
          <a:bodyPr/>
          <a:lstStyle/>
          <a:p>
            <a:r>
              <a:rPr lang="en-US" dirty="0"/>
              <a:t>Altcoins we should copy (?): Sia</a:t>
            </a:r>
          </a:p>
        </p:txBody>
      </p:sp>
      <p:sp>
        <p:nvSpPr>
          <p:cNvPr id="3" name="Content Placeholder 2">
            <a:extLst>
              <a:ext uri="{FF2B5EF4-FFF2-40B4-BE49-F238E27FC236}">
                <a16:creationId xmlns:a16="http://schemas.microsoft.com/office/drawing/2014/main" id="{AE87FA3C-B48D-4991-904F-7BDE91AE57AC}"/>
              </a:ext>
            </a:extLst>
          </p:cNvPr>
          <p:cNvSpPr>
            <a:spLocks noGrp="1"/>
          </p:cNvSpPr>
          <p:nvPr>
            <p:ph idx="1"/>
          </p:nvPr>
        </p:nvSpPr>
        <p:spPr>
          <a:xfrm>
            <a:off x="838200" y="1549324"/>
            <a:ext cx="7378700" cy="4627639"/>
          </a:xfrm>
        </p:spPr>
        <p:txBody>
          <a:bodyPr/>
          <a:lstStyle/>
          <a:p>
            <a:r>
              <a:rPr lang="en-US" dirty="0"/>
              <a:t>P2P Cloud Storage – Managed via Blockchain</a:t>
            </a:r>
            <a:endParaRPr lang="en-US" i="1" u="sng" dirty="0"/>
          </a:p>
          <a:p>
            <a:r>
              <a:rPr lang="en-US" baseline="0" dirty="0"/>
              <a:t>Running for 5 years</a:t>
            </a:r>
          </a:p>
          <a:p>
            <a:r>
              <a:rPr lang="en-US" baseline="0" dirty="0"/>
              <a:t>No files ever lost?</a:t>
            </a:r>
          </a:p>
          <a:p>
            <a:r>
              <a:rPr lang="en-US" dirty="0"/>
              <a:t>$1-2 per TB/month (vs $23 on Amazon S3)</a:t>
            </a:r>
            <a:endParaRPr lang="en-US" baseline="0" dirty="0"/>
          </a:p>
        </p:txBody>
      </p:sp>
      <p:sp>
        <p:nvSpPr>
          <p:cNvPr id="5" name="Slide Number Placeholder 4">
            <a:extLst>
              <a:ext uri="{FF2B5EF4-FFF2-40B4-BE49-F238E27FC236}">
                <a16:creationId xmlns:a16="http://schemas.microsoft.com/office/drawing/2014/main" id="{7A2C3C2B-AE1C-4109-9586-540578E9783A}"/>
              </a:ext>
            </a:extLst>
          </p:cNvPr>
          <p:cNvSpPr>
            <a:spLocks noGrp="1"/>
          </p:cNvSpPr>
          <p:nvPr>
            <p:ph type="sldNum" sz="quarter" idx="12"/>
          </p:nvPr>
        </p:nvSpPr>
        <p:spPr/>
        <p:txBody>
          <a:bodyPr/>
          <a:lstStyle/>
          <a:p>
            <a:fld id="{64A73B7B-B545-4723-8D44-5CC401310D8B}" type="slidenum">
              <a:rPr lang="en-US" smtClean="0"/>
              <a:t>45</a:t>
            </a:fld>
            <a:endParaRPr lang="en-US" dirty="0"/>
          </a:p>
        </p:txBody>
      </p:sp>
      <p:pic>
        <p:nvPicPr>
          <p:cNvPr id="11" name="Picture 10">
            <a:extLst>
              <a:ext uri="{FF2B5EF4-FFF2-40B4-BE49-F238E27FC236}">
                <a16:creationId xmlns:a16="http://schemas.microsoft.com/office/drawing/2014/main" id="{C71C938E-66DB-49FB-B2C8-3B305534BC67}"/>
              </a:ext>
            </a:extLst>
          </p:cNvPr>
          <p:cNvPicPr>
            <a:picLocks noChangeAspect="1"/>
          </p:cNvPicPr>
          <p:nvPr/>
        </p:nvPicPr>
        <p:blipFill>
          <a:blip r:embed="rId3"/>
          <a:stretch>
            <a:fillRect/>
          </a:stretch>
        </p:blipFill>
        <p:spPr>
          <a:xfrm>
            <a:off x="963951" y="4291730"/>
            <a:ext cx="10058400" cy="10382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60B7E9F1-12B1-4FB0-9C7F-BA4CBC2193C2}"/>
              </a:ext>
            </a:extLst>
          </p:cNvPr>
          <p:cNvPicPr>
            <a:picLocks noChangeAspect="1"/>
          </p:cNvPicPr>
          <p:nvPr/>
        </p:nvPicPr>
        <p:blipFill>
          <a:blip r:embed="rId4"/>
          <a:stretch>
            <a:fillRect/>
          </a:stretch>
        </p:blipFill>
        <p:spPr>
          <a:xfrm>
            <a:off x="8430179" y="990034"/>
            <a:ext cx="2644221" cy="268181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D668C11-EE8B-46FA-A7AA-0B09C630B240}"/>
              </a:ext>
            </a:extLst>
          </p:cNvPr>
          <p:cNvSpPr txBox="1"/>
          <p:nvPr/>
        </p:nvSpPr>
        <p:spPr>
          <a:xfrm>
            <a:off x="8531779" y="3696684"/>
            <a:ext cx="2644221" cy="523220"/>
          </a:xfrm>
          <a:prstGeom prst="rect">
            <a:avLst/>
          </a:prstGeom>
          <a:noFill/>
        </p:spPr>
        <p:txBody>
          <a:bodyPr wrap="square">
            <a:spAutoFit/>
          </a:bodyPr>
          <a:lstStyle/>
          <a:p>
            <a:r>
              <a:rPr lang="en-US" sz="2800" i="1" u="sng" dirty="0"/>
              <a:t>https://sia.tech </a:t>
            </a:r>
            <a:endParaRPr lang="en-US" sz="2800" dirty="0"/>
          </a:p>
        </p:txBody>
      </p:sp>
      <p:sp>
        <p:nvSpPr>
          <p:cNvPr id="9" name="Footer Placeholder 4">
            <a:extLst>
              <a:ext uri="{FF2B5EF4-FFF2-40B4-BE49-F238E27FC236}">
                <a16:creationId xmlns:a16="http://schemas.microsoft.com/office/drawing/2014/main" id="{B9B60AA7-CE8A-4128-BAC3-FCF0B0BE9D17}"/>
              </a:ext>
            </a:extLst>
          </p:cNvPr>
          <p:cNvSpPr>
            <a:spLocks noGrp="1"/>
          </p:cNvSpPr>
          <p:nvPr>
            <p:ph type="ftr" sz="quarter" idx="11"/>
          </p:nvPr>
        </p:nvSpPr>
        <p:spPr>
          <a:xfrm>
            <a:off x="206138" y="63911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8" name="Rectangle 7">
            <a:extLst>
              <a:ext uri="{FF2B5EF4-FFF2-40B4-BE49-F238E27FC236}">
                <a16:creationId xmlns:a16="http://schemas.microsoft.com/office/drawing/2014/main" id="{49863325-CFDF-4425-82DD-B0371C98D1EB}"/>
              </a:ext>
            </a:extLst>
          </p:cNvPr>
          <p:cNvSpPr/>
          <p:nvPr/>
        </p:nvSpPr>
        <p:spPr>
          <a:xfrm>
            <a:off x="172950" y="4543040"/>
            <a:ext cx="791001" cy="282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a:t>
            </a:r>
          </a:p>
        </p:txBody>
      </p:sp>
    </p:spTree>
    <p:extLst>
      <p:ext uri="{BB962C8B-B14F-4D97-AF65-F5344CB8AC3E}">
        <p14:creationId xmlns:p14="http://schemas.microsoft.com/office/powerpoint/2010/main" val="319459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0F33-F336-4828-B25F-54D60421182C}"/>
              </a:ext>
            </a:extLst>
          </p:cNvPr>
          <p:cNvSpPr>
            <a:spLocks noGrp="1"/>
          </p:cNvSpPr>
          <p:nvPr>
            <p:ph type="title"/>
          </p:nvPr>
        </p:nvSpPr>
        <p:spPr/>
        <p:txBody>
          <a:bodyPr/>
          <a:lstStyle/>
          <a:p>
            <a:r>
              <a:rPr lang="en-US" dirty="0"/>
              <a:t>Altcoins we should copy (?): Sia</a:t>
            </a:r>
          </a:p>
        </p:txBody>
      </p:sp>
      <p:sp>
        <p:nvSpPr>
          <p:cNvPr id="3" name="Content Placeholder 2">
            <a:extLst>
              <a:ext uri="{FF2B5EF4-FFF2-40B4-BE49-F238E27FC236}">
                <a16:creationId xmlns:a16="http://schemas.microsoft.com/office/drawing/2014/main" id="{AE87FA3C-B48D-4991-904F-7BDE91AE57AC}"/>
              </a:ext>
            </a:extLst>
          </p:cNvPr>
          <p:cNvSpPr>
            <a:spLocks noGrp="1"/>
          </p:cNvSpPr>
          <p:nvPr>
            <p:ph idx="1"/>
          </p:nvPr>
        </p:nvSpPr>
        <p:spPr>
          <a:xfrm>
            <a:off x="838200" y="1549324"/>
            <a:ext cx="7378700" cy="4627639"/>
          </a:xfrm>
        </p:spPr>
        <p:txBody>
          <a:bodyPr/>
          <a:lstStyle/>
          <a:p>
            <a:r>
              <a:rPr lang="en-US" dirty="0"/>
              <a:t>P2P Cloud Storage – Managed via Blockchain</a:t>
            </a:r>
            <a:endParaRPr lang="en-US" i="1" u="sng" dirty="0"/>
          </a:p>
          <a:p>
            <a:r>
              <a:rPr lang="en-US" baseline="0" dirty="0"/>
              <a:t>Running for 5 years</a:t>
            </a:r>
          </a:p>
          <a:p>
            <a:r>
              <a:rPr lang="en-US" baseline="0" dirty="0"/>
              <a:t>No files ever lost?</a:t>
            </a:r>
          </a:p>
          <a:p>
            <a:r>
              <a:rPr lang="en-US" dirty="0"/>
              <a:t>$1-2 per TB/month (vs $23 on Amazon S3)</a:t>
            </a:r>
            <a:endParaRPr lang="en-US" baseline="0" dirty="0"/>
          </a:p>
        </p:txBody>
      </p:sp>
      <p:sp>
        <p:nvSpPr>
          <p:cNvPr id="5" name="Slide Number Placeholder 4">
            <a:extLst>
              <a:ext uri="{FF2B5EF4-FFF2-40B4-BE49-F238E27FC236}">
                <a16:creationId xmlns:a16="http://schemas.microsoft.com/office/drawing/2014/main" id="{7A2C3C2B-AE1C-4109-9586-540578E9783A}"/>
              </a:ext>
            </a:extLst>
          </p:cNvPr>
          <p:cNvSpPr>
            <a:spLocks noGrp="1"/>
          </p:cNvSpPr>
          <p:nvPr>
            <p:ph type="sldNum" sz="quarter" idx="12"/>
          </p:nvPr>
        </p:nvSpPr>
        <p:spPr/>
        <p:txBody>
          <a:bodyPr/>
          <a:lstStyle/>
          <a:p>
            <a:fld id="{64A73B7B-B545-4723-8D44-5CC401310D8B}" type="slidenum">
              <a:rPr lang="en-US" smtClean="0"/>
              <a:t>46</a:t>
            </a:fld>
            <a:endParaRPr lang="en-US" dirty="0"/>
          </a:p>
        </p:txBody>
      </p:sp>
      <p:pic>
        <p:nvPicPr>
          <p:cNvPr id="11" name="Picture 10">
            <a:extLst>
              <a:ext uri="{FF2B5EF4-FFF2-40B4-BE49-F238E27FC236}">
                <a16:creationId xmlns:a16="http://schemas.microsoft.com/office/drawing/2014/main" id="{C71C938E-66DB-49FB-B2C8-3B305534BC67}"/>
              </a:ext>
            </a:extLst>
          </p:cNvPr>
          <p:cNvPicPr>
            <a:picLocks noChangeAspect="1"/>
          </p:cNvPicPr>
          <p:nvPr/>
        </p:nvPicPr>
        <p:blipFill>
          <a:blip r:embed="rId3"/>
          <a:stretch>
            <a:fillRect/>
          </a:stretch>
        </p:blipFill>
        <p:spPr>
          <a:xfrm>
            <a:off x="963951" y="4291730"/>
            <a:ext cx="10058400" cy="10382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60B7E9F1-12B1-4FB0-9C7F-BA4CBC2193C2}"/>
              </a:ext>
            </a:extLst>
          </p:cNvPr>
          <p:cNvPicPr>
            <a:picLocks noChangeAspect="1"/>
          </p:cNvPicPr>
          <p:nvPr/>
        </p:nvPicPr>
        <p:blipFill>
          <a:blip r:embed="rId4"/>
          <a:stretch>
            <a:fillRect/>
          </a:stretch>
        </p:blipFill>
        <p:spPr>
          <a:xfrm>
            <a:off x="8430179" y="990034"/>
            <a:ext cx="2644221" cy="2681816"/>
          </a:xfrm>
          <a:prstGeom prst="rect">
            <a:avLst/>
          </a:prstGeom>
          <a:ln>
            <a:noFill/>
          </a:ln>
          <a:effectLst>
            <a:outerShdw blurRad="292100" dist="139700" dir="2700000" algn="tl" rotWithShape="0">
              <a:srgbClr val="333333">
                <a:alpha val="65000"/>
              </a:srgbClr>
            </a:outerShdw>
          </a:effectLst>
        </p:spPr>
      </p:pic>
      <p:sp>
        <p:nvSpPr>
          <p:cNvPr id="9" name="Footer Placeholder 4">
            <a:extLst>
              <a:ext uri="{FF2B5EF4-FFF2-40B4-BE49-F238E27FC236}">
                <a16:creationId xmlns:a16="http://schemas.microsoft.com/office/drawing/2014/main" id="{B9B60AA7-CE8A-4128-BAC3-FCF0B0BE9D17}"/>
              </a:ext>
            </a:extLst>
          </p:cNvPr>
          <p:cNvSpPr>
            <a:spLocks noGrp="1"/>
          </p:cNvSpPr>
          <p:nvPr>
            <p:ph type="ftr" sz="quarter" idx="11"/>
          </p:nvPr>
        </p:nvSpPr>
        <p:spPr>
          <a:xfrm>
            <a:off x="206138" y="63911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7" name="Picture 6">
            <a:extLst>
              <a:ext uri="{FF2B5EF4-FFF2-40B4-BE49-F238E27FC236}">
                <a16:creationId xmlns:a16="http://schemas.microsoft.com/office/drawing/2014/main" id="{8A45AF74-17FC-445A-BD5A-6BA03378FB7F}"/>
              </a:ext>
            </a:extLst>
          </p:cNvPr>
          <p:cNvPicPr>
            <a:picLocks noChangeAspect="1"/>
          </p:cNvPicPr>
          <p:nvPr/>
        </p:nvPicPr>
        <p:blipFill>
          <a:blip r:embed="rId5"/>
          <a:stretch>
            <a:fillRect/>
          </a:stretch>
        </p:blipFill>
        <p:spPr>
          <a:xfrm>
            <a:off x="1417827" y="4976739"/>
            <a:ext cx="10258425" cy="11239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Rectangle 7">
            <a:extLst>
              <a:ext uri="{FF2B5EF4-FFF2-40B4-BE49-F238E27FC236}">
                <a16:creationId xmlns:a16="http://schemas.microsoft.com/office/drawing/2014/main" id="{49863325-CFDF-4425-82DD-B0371C98D1EB}"/>
              </a:ext>
            </a:extLst>
          </p:cNvPr>
          <p:cNvSpPr/>
          <p:nvPr/>
        </p:nvSpPr>
        <p:spPr>
          <a:xfrm>
            <a:off x="172950" y="4543040"/>
            <a:ext cx="791001" cy="282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a:t>
            </a:r>
          </a:p>
        </p:txBody>
      </p:sp>
      <p:sp>
        <p:nvSpPr>
          <p:cNvPr id="14" name="Rectangle 13">
            <a:extLst>
              <a:ext uri="{FF2B5EF4-FFF2-40B4-BE49-F238E27FC236}">
                <a16:creationId xmlns:a16="http://schemas.microsoft.com/office/drawing/2014/main" id="{81D8B58E-2898-4E05-BFCD-D7B84A983354}"/>
              </a:ext>
            </a:extLst>
          </p:cNvPr>
          <p:cNvSpPr/>
          <p:nvPr/>
        </p:nvSpPr>
        <p:spPr>
          <a:xfrm>
            <a:off x="172950" y="5297147"/>
            <a:ext cx="1328778" cy="6184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 4</a:t>
            </a:r>
            <a:br>
              <a:rPr lang="en-US" dirty="0"/>
            </a:br>
            <a:r>
              <a:rPr lang="en-US" dirty="0"/>
              <a:t>(Yesterday)</a:t>
            </a:r>
          </a:p>
        </p:txBody>
      </p:sp>
      <p:sp>
        <p:nvSpPr>
          <p:cNvPr id="10" name="Rectangle 9">
            <a:extLst>
              <a:ext uri="{FF2B5EF4-FFF2-40B4-BE49-F238E27FC236}">
                <a16:creationId xmlns:a16="http://schemas.microsoft.com/office/drawing/2014/main" id="{7C33BDA4-6786-4F6A-B1EB-8C665A8CFC13}"/>
              </a:ext>
            </a:extLst>
          </p:cNvPr>
          <p:cNvSpPr/>
          <p:nvPr/>
        </p:nvSpPr>
        <p:spPr>
          <a:xfrm>
            <a:off x="1722099" y="6117084"/>
            <a:ext cx="1052388"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+36%</a:t>
            </a:r>
          </a:p>
        </p:txBody>
      </p:sp>
      <p:sp>
        <p:nvSpPr>
          <p:cNvPr id="16" name="Rectangle 15">
            <a:extLst>
              <a:ext uri="{FF2B5EF4-FFF2-40B4-BE49-F238E27FC236}">
                <a16:creationId xmlns:a16="http://schemas.microsoft.com/office/drawing/2014/main" id="{97937FCB-A7FB-45DB-8E98-434FF41C54D7}"/>
              </a:ext>
            </a:extLst>
          </p:cNvPr>
          <p:cNvSpPr/>
          <p:nvPr/>
        </p:nvSpPr>
        <p:spPr>
          <a:xfrm>
            <a:off x="4527550" y="6117702"/>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+15%</a:t>
            </a:r>
          </a:p>
        </p:txBody>
      </p:sp>
      <p:sp>
        <p:nvSpPr>
          <p:cNvPr id="17" name="Rectangle 16">
            <a:extLst>
              <a:ext uri="{FF2B5EF4-FFF2-40B4-BE49-F238E27FC236}">
                <a16:creationId xmlns:a16="http://schemas.microsoft.com/office/drawing/2014/main" id="{71FF693B-37D7-4EB5-8BCC-E17B0AC79882}"/>
              </a:ext>
            </a:extLst>
          </p:cNvPr>
          <p:cNvSpPr/>
          <p:nvPr/>
        </p:nvSpPr>
        <p:spPr>
          <a:xfrm>
            <a:off x="7436313" y="6119739"/>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+86%</a:t>
            </a:r>
          </a:p>
        </p:txBody>
      </p:sp>
      <p:sp>
        <p:nvSpPr>
          <p:cNvPr id="18" name="Rectangle 17">
            <a:extLst>
              <a:ext uri="{FF2B5EF4-FFF2-40B4-BE49-F238E27FC236}">
                <a16:creationId xmlns:a16="http://schemas.microsoft.com/office/drawing/2014/main" id="{D3E5EED5-7AB3-41E9-B31F-ADFF6B512C66}"/>
              </a:ext>
            </a:extLst>
          </p:cNvPr>
          <p:cNvSpPr/>
          <p:nvPr/>
        </p:nvSpPr>
        <p:spPr>
          <a:xfrm>
            <a:off x="10244714" y="6117702"/>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+0%</a:t>
            </a:r>
          </a:p>
        </p:txBody>
      </p:sp>
      <p:sp>
        <p:nvSpPr>
          <p:cNvPr id="19" name="TextBox 18">
            <a:extLst>
              <a:ext uri="{FF2B5EF4-FFF2-40B4-BE49-F238E27FC236}">
                <a16:creationId xmlns:a16="http://schemas.microsoft.com/office/drawing/2014/main" id="{617D67F2-5A1D-40A2-83F9-AF146007C9A3}"/>
              </a:ext>
            </a:extLst>
          </p:cNvPr>
          <p:cNvSpPr txBox="1"/>
          <p:nvPr/>
        </p:nvSpPr>
        <p:spPr>
          <a:xfrm>
            <a:off x="8531779" y="3696684"/>
            <a:ext cx="2644221" cy="523220"/>
          </a:xfrm>
          <a:prstGeom prst="rect">
            <a:avLst/>
          </a:prstGeom>
          <a:noFill/>
        </p:spPr>
        <p:txBody>
          <a:bodyPr wrap="square">
            <a:spAutoFit/>
          </a:bodyPr>
          <a:lstStyle/>
          <a:p>
            <a:r>
              <a:rPr lang="en-US" sz="2800" i="1" u="sng" dirty="0"/>
              <a:t>https://sia.tech </a:t>
            </a:r>
            <a:endParaRPr lang="en-US" sz="2800" dirty="0"/>
          </a:p>
        </p:txBody>
      </p:sp>
    </p:spTree>
    <p:extLst>
      <p:ext uri="{BB962C8B-B14F-4D97-AF65-F5344CB8AC3E}">
        <p14:creationId xmlns:p14="http://schemas.microsoft.com/office/powerpoint/2010/main" val="571211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2937D1-94CB-4D90-B127-9AE0B55C90A7}"/>
              </a:ext>
            </a:extLst>
          </p:cNvPr>
          <p:cNvPicPr>
            <a:picLocks noChangeAspect="1"/>
          </p:cNvPicPr>
          <p:nvPr/>
        </p:nvPicPr>
        <p:blipFill>
          <a:blip r:embed="rId3"/>
          <a:stretch>
            <a:fillRect/>
          </a:stretch>
        </p:blipFill>
        <p:spPr>
          <a:xfrm>
            <a:off x="5878285" y="1320800"/>
            <a:ext cx="5374064" cy="3658682"/>
          </a:xfrm>
          <a:prstGeom prst="rect">
            <a:avLst/>
          </a:prstGeom>
        </p:spPr>
      </p:pic>
      <p:sp>
        <p:nvSpPr>
          <p:cNvPr id="2" name="Title 1">
            <a:extLst>
              <a:ext uri="{FF2B5EF4-FFF2-40B4-BE49-F238E27FC236}">
                <a16:creationId xmlns:a16="http://schemas.microsoft.com/office/drawing/2014/main" id="{8D244A50-83DB-4E8A-B0CE-BEF1DE0E32CA}"/>
              </a:ext>
            </a:extLst>
          </p:cNvPr>
          <p:cNvSpPr>
            <a:spLocks noGrp="1"/>
          </p:cNvSpPr>
          <p:nvPr>
            <p:ph type="title"/>
          </p:nvPr>
        </p:nvSpPr>
        <p:spPr>
          <a:xfrm>
            <a:off x="508000" y="200025"/>
            <a:ext cx="11168252" cy="1120775"/>
          </a:xfrm>
        </p:spPr>
        <p:txBody>
          <a:bodyPr>
            <a:normAutofit/>
          </a:bodyPr>
          <a:lstStyle/>
          <a:p>
            <a:r>
              <a:rPr lang="en-US" dirty="0"/>
              <a:t>Finally: How Bip300 Improves Layer1</a:t>
            </a:r>
          </a:p>
        </p:txBody>
      </p:sp>
      <p:sp>
        <p:nvSpPr>
          <p:cNvPr id="3" name="Content Placeholder 2">
            <a:extLst>
              <a:ext uri="{FF2B5EF4-FFF2-40B4-BE49-F238E27FC236}">
                <a16:creationId xmlns:a16="http://schemas.microsoft.com/office/drawing/2014/main" id="{BE560236-7C70-44EB-BBE3-1B62566E9799}"/>
              </a:ext>
            </a:extLst>
          </p:cNvPr>
          <p:cNvSpPr>
            <a:spLocks noGrp="1"/>
          </p:cNvSpPr>
          <p:nvPr>
            <p:ph idx="1"/>
          </p:nvPr>
        </p:nvSpPr>
        <p:spPr>
          <a:xfrm>
            <a:off x="424352" y="1599659"/>
            <a:ext cx="4920575" cy="3658681"/>
          </a:xfrm>
        </p:spPr>
        <p:txBody>
          <a:bodyPr>
            <a:normAutofit/>
          </a:bodyPr>
          <a:lstStyle/>
          <a:p>
            <a:pPr marL="285750" marR="0" indent="-514350">
              <a:lnSpc>
                <a:spcPct val="100000"/>
              </a:lnSpc>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Never Change Layer 1 Again – “Protocol Ossification”</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 “drama”.</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 “mob rule”. </a:t>
            </a:r>
          </a:p>
          <a:p>
            <a:pPr marL="285750" marR="0" indent="-514350">
              <a:lnSpc>
                <a:spcPct val="100000"/>
              </a:lnSpc>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Shrink Layer1 Blocksize.</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Improves Decentralization.</a:t>
            </a:r>
          </a:p>
          <a:p>
            <a:pPr marL="742950" lvl="1" indent="-514350">
              <a:lnSpc>
                <a:spcPct val="100000"/>
              </a:lnSpc>
              <a:spcBef>
                <a:spcPts val="0"/>
              </a:spcBef>
              <a:spcAft>
                <a:spcPts val="800"/>
              </a:spcAft>
            </a:pPr>
            <a:r>
              <a:rPr lang="en-US" dirty="0"/>
              <a:t>Protects your node.</a:t>
            </a:r>
          </a:p>
        </p:txBody>
      </p:sp>
      <p:sp>
        <p:nvSpPr>
          <p:cNvPr id="4" name="Slide Number Placeholder 3">
            <a:extLst>
              <a:ext uri="{FF2B5EF4-FFF2-40B4-BE49-F238E27FC236}">
                <a16:creationId xmlns:a16="http://schemas.microsoft.com/office/drawing/2014/main" id="{C7FA8568-AD86-45FB-98F9-2B6CB7B9E8AD}"/>
              </a:ext>
            </a:extLst>
          </p:cNvPr>
          <p:cNvSpPr>
            <a:spLocks noGrp="1"/>
          </p:cNvSpPr>
          <p:nvPr>
            <p:ph type="sldNum" sz="quarter" idx="12"/>
          </p:nvPr>
        </p:nvSpPr>
        <p:spPr/>
        <p:txBody>
          <a:bodyPr/>
          <a:lstStyle/>
          <a:p>
            <a:fld id="{64A73B7B-B545-4723-8D44-5CC401310D8B}" type="slidenum">
              <a:rPr lang="en-US" smtClean="0"/>
              <a:t>47</a:t>
            </a:fld>
            <a:endParaRPr lang="en-US" dirty="0"/>
          </a:p>
        </p:txBody>
      </p:sp>
      <p:sp>
        <p:nvSpPr>
          <p:cNvPr id="7" name="TextBox 6">
            <a:extLst>
              <a:ext uri="{FF2B5EF4-FFF2-40B4-BE49-F238E27FC236}">
                <a16:creationId xmlns:a16="http://schemas.microsoft.com/office/drawing/2014/main" id="{7A30960F-F2AB-4044-B403-D3FAA9875B26}"/>
              </a:ext>
            </a:extLst>
          </p:cNvPr>
          <p:cNvSpPr txBox="1"/>
          <p:nvPr/>
        </p:nvSpPr>
        <p:spPr>
          <a:xfrm>
            <a:off x="6608304" y="4979482"/>
            <a:ext cx="3914025" cy="276999"/>
          </a:xfrm>
          <a:prstGeom prst="rect">
            <a:avLst/>
          </a:prstGeom>
          <a:noFill/>
        </p:spPr>
        <p:txBody>
          <a:bodyPr wrap="square">
            <a:spAutoFit/>
          </a:bodyPr>
          <a:lstStyle/>
          <a:p>
            <a:r>
              <a:rPr lang="en-US" sz="1200" i="1" dirty="0"/>
              <a:t>“Frozen Bitcoin” - Marco </a:t>
            </a:r>
            <a:r>
              <a:rPr lang="en-US" sz="1200" i="1" dirty="0" err="1"/>
              <a:t>Verch</a:t>
            </a:r>
            <a:r>
              <a:rPr lang="en-US" sz="1200" i="1" dirty="0"/>
              <a:t> , Creative Commons License</a:t>
            </a:r>
          </a:p>
        </p:txBody>
      </p:sp>
      <p:sp>
        <p:nvSpPr>
          <p:cNvPr id="8" name="Footer Placeholder 4">
            <a:extLst>
              <a:ext uri="{FF2B5EF4-FFF2-40B4-BE49-F238E27FC236}">
                <a16:creationId xmlns:a16="http://schemas.microsoft.com/office/drawing/2014/main" id="{D21C8E9B-28F4-4EEF-905D-8861ED5942CE}"/>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733193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0B20-62D0-4F0A-D300-A789C3CAFFF8}"/>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48</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934721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a:xfrm>
            <a:off x="381000" y="235303"/>
            <a:ext cx="10515600" cy="765175"/>
          </a:xfrm>
        </p:spPr>
        <p:txBody>
          <a:bodyPr/>
          <a:lstStyle/>
          <a:p>
            <a:r>
              <a:rPr lang="en-US" dirty="0"/>
              <a:t>Two Supposed Drawbacks</a:t>
            </a:r>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49</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3207043070"/>
              </p:ext>
            </p:extLst>
          </p:nvPr>
        </p:nvGraphicFramePr>
        <p:xfrm>
          <a:off x="799777" y="1995200"/>
          <a:ext cx="4502080" cy="640080"/>
        </p:xfrm>
        <a:graphic>
          <a:graphicData uri="http://schemas.openxmlformats.org/drawingml/2006/table">
            <a:tbl>
              <a:tblPr firstRow="1" bandRow="1">
                <a:tableStyleId>{073A0DAA-6AF3-43AB-8588-CEC1D06C72B9}</a:tableStyleId>
              </a:tblPr>
              <a:tblGrid>
                <a:gridCol w="4502080">
                  <a:extLst>
                    <a:ext uri="{9D8B030D-6E8A-4147-A177-3AD203B41FA5}">
                      <a16:colId xmlns:a16="http://schemas.microsoft.com/office/drawing/2014/main" val="2109762579"/>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extLst>
                  <a:ext uri="{0D108BD9-81ED-4DB2-BD59-A6C34878D82A}">
                    <a16:rowId xmlns:a16="http://schemas.microsoft.com/office/drawing/2014/main" val="472120917"/>
                  </a:ext>
                </a:extLst>
              </a:tr>
            </a:tbl>
          </a:graphicData>
        </a:graphic>
      </p:graphicFrame>
      <p:cxnSp>
        <p:nvCxnSpPr>
          <p:cNvPr id="7" name="Straight Connector 6">
            <a:extLst>
              <a:ext uri="{FF2B5EF4-FFF2-40B4-BE49-F238E27FC236}">
                <a16:creationId xmlns:a16="http://schemas.microsoft.com/office/drawing/2014/main" id="{D846F740-75B2-48B4-97EA-C2E3E4710C1D}"/>
              </a:ext>
            </a:extLst>
          </p:cNvPr>
          <p:cNvCxnSpPr>
            <a:cxnSpLocks/>
          </p:cNvCxnSpPr>
          <p:nvPr/>
        </p:nvCxnSpPr>
        <p:spPr>
          <a:xfrm>
            <a:off x="7579265" y="768631"/>
            <a:ext cx="0" cy="20327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0AE36-C3B9-4212-BA8B-42E92E077C7A}"/>
              </a:ext>
            </a:extLst>
          </p:cNvPr>
          <p:cNvCxnSpPr>
            <a:cxnSpLocks/>
          </p:cNvCxnSpPr>
          <p:nvPr/>
        </p:nvCxnSpPr>
        <p:spPr>
          <a:xfrm>
            <a:off x="7608449" y="2723893"/>
            <a:ext cx="739301" cy="0"/>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B1ED00-0689-467E-A945-CEC7631B9161}"/>
              </a:ext>
            </a:extLst>
          </p:cNvPr>
          <p:cNvCxnSpPr>
            <a:cxnSpLocks/>
          </p:cNvCxnSpPr>
          <p:nvPr/>
        </p:nvCxnSpPr>
        <p:spPr>
          <a:xfrm flipV="1">
            <a:off x="7718257" y="2092528"/>
            <a:ext cx="1320968" cy="1283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659395-8FD6-4EA1-8511-4F3E8E22F086}"/>
              </a:ext>
            </a:extLst>
          </p:cNvPr>
          <p:cNvSpPr txBox="1"/>
          <p:nvPr/>
        </p:nvSpPr>
        <p:spPr>
          <a:xfrm>
            <a:off x="9650926" y="2830786"/>
            <a:ext cx="700833" cy="369332"/>
          </a:xfrm>
          <a:prstGeom prst="rect">
            <a:avLst/>
          </a:prstGeom>
          <a:noFill/>
        </p:spPr>
        <p:txBody>
          <a:bodyPr wrap="none" rtlCol="0">
            <a:spAutoFit/>
          </a:bodyPr>
          <a:lstStyle/>
          <a:p>
            <a:r>
              <a:rPr lang="en-US" dirty="0"/>
              <a:t>100%</a:t>
            </a:r>
          </a:p>
        </p:txBody>
      </p:sp>
      <p:sp>
        <p:nvSpPr>
          <p:cNvPr id="15" name="TextBox 14">
            <a:extLst>
              <a:ext uri="{FF2B5EF4-FFF2-40B4-BE49-F238E27FC236}">
                <a16:creationId xmlns:a16="http://schemas.microsoft.com/office/drawing/2014/main" id="{98CF870E-79FD-45FC-AB8C-B878009678B0}"/>
              </a:ext>
            </a:extLst>
          </p:cNvPr>
          <p:cNvSpPr txBox="1"/>
          <p:nvPr/>
        </p:nvSpPr>
        <p:spPr>
          <a:xfrm>
            <a:off x="7440274" y="2766876"/>
            <a:ext cx="466794" cy="369332"/>
          </a:xfrm>
          <a:prstGeom prst="rect">
            <a:avLst/>
          </a:prstGeom>
          <a:noFill/>
        </p:spPr>
        <p:txBody>
          <a:bodyPr wrap="none" rtlCol="0">
            <a:spAutoFit/>
          </a:bodyPr>
          <a:lstStyle/>
          <a:p>
            <a:r>
              <a:rPr lang="en-US" dirty="0"/>
              <a:t>0%</a:t>
            </a:r>
          </a:p>
        </p:txBody>
      </p:sp>
      <p:cxnSp>
        <p:nvCxnSpPr>
          <p:cNvPr id="18" name="Straight Connector 17">
            <a:extLst>
              <a:ext uri="{FF2B5EF4-FFF2-40B4-BE49-F238E27FC236}">
                <a16:creationId xmlns:a16="http://schemas.microsoft.com/office/drawing/2014/main" id="{91A1807C-B68B-4A0A-9393-A23E5DA2A733}"/>
              </a:ext>
            </a:extLst>
          </p:cNvPr>
          <p:cNvCxnSpPr>
            <a:cxnSpLocks/>
          </p:cNvCxnSpPr>
          <p:nvPr/>
        </p:nvCxnSpPr>
        <p:spPr>
          <a:xfrm>
            <a:off x="9981666" y="738340"/>
            <a:ext cx="0" cy="22132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D5DE29-ACAE-43BF-870E-99EAF1F30837}"/>
              </a:ext>
            </a:extLst>
          </p:cNvPr>
          <p:cNvCxnSpPr>
            <a:cxnSpLocks/>
          </p:cNvCxnSpPr>
          <p:nvPr/>
        </p:nvCxnSpPr>
        <p:spPr>
          <a:xfrm>
            <a:off x="7579265" y="2801394"/>
            <a:ext cx="2966936" cy="116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9BD77E-3E90-405D-9C41-46E2230B3BD8}"/>
              </a:ext>
            </a:extLst>
          </p:cNvPr>
          <p:cNvCxnSpPr>
            <a:cxnSpLocks/>
          </p:cNvCxnSpPr>
          <p:nvPr/>
        </p:nvCxnSpPr>
        <p:spPr>
          <a:xfrm flipV="1">
            <a:off x="8338225" y="2026719"/>
            <a:ext cx="724508" cy="697176"/>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371171-CD0E-4B98-BF0B-255CDC31EB56}"/>
              </a:ext>
            </a:extLst>
          </p:cNvPr>
          <p:cNvCxnSpPr>
            <a:cxnSpLocks/>
          </p:cNvCxnSpPr>
          <p:nvPr/>
        </p:nvCxnSpPr>
        <p:spPr>
          <a:xfrm flipV="1">
            <a:off x="7673671" y="640981"/>
            <a:ext cx="2284487" cy="208041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C976BB-3803-4E97-AF20-7D328D192B04}"/>
              </a:ext>
            </a:extLst>
          </p:cNvPr>
          <p:cNvSpPr txBox="1"/>
          <p:nvPr/>
        </p:nvSpPr>
        <p:spPr>
          <a:xfrm>
            <a:off x="10546201" y="2582210"/>
            <a:ext cx="1024896" cy="369332"/>
          </a:xfrm>
          <a:prstGeom prst="rect">
            <a:avLst/>
          </a:prstGeom>
          <a:noFill/>
        </p:spPr>
        <p:txBody>
          <a:bodyPr wrap="none" rtlCol="0">
            <a:spAutoFit/>
          </a:bodyPr>
          <a:lstStyle/>
          <a:p>
            <a:r>
              <a:rPr lang="en-US" dirty="0"/>
              <a:t>Hashrate</a:t>
            </a:r>
          </a:p>
        </p:txBody>
      </p:sp>
      <p:sp>
        <p:nvSpPr>
          <p:cNvPr id="36" name="Left Brace 35">
            <a:extLst>
              <a:ext uri="{FF2B5EF4-FFF2-40B4-BE49-F238E27FC236}">
                <a16:creationId xmlns:a16="http://schemas.microsoft.com/office/drawing/2014/main" id="{490775EF-72F3-457A-88B8-B32F85BF6AFF}"/>
              </a:ext>
            </a:extLst>
          </p:cNvPr>
          <p:cNvSpPr/>
          <p:nvPr/>
        </p:nvSpPr>
        <p:spPr>
          <a:xfrm>
            <a:off x="7286198" y="2787176"/>
            <a:ext cx="251437" cy="608767"/>
          </a:xfrm>
          <a:prstGeom prst="leftBrace">
            <a:avLst>
              <a:gd name="adj1" fmla="val 21610"/>
              <a:gd name="adj2" fmla="val 536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6BB5706-2101-4D35-B532-9FEF9B88D63D}"/>
              </a:ext>
            </a:extLst>
          </p:cNvPr>
          <p:cNvSpPr txBox="1"/>
          <p:nvPr/>
        </p:nvSpPr>
        <p:spPr>
          <a:xfrm>
            <a:off x="6724600" y="2787176"/>
            <a:ext cx="638636" cy="646331"/>
          </a:xfrm>
          <a:prstGeom prst="rect">
            <a:avLst/>
          </a:prstGeom>
          <a:noFill/>
        </p:spPr>
        <p:txBody>
          <a:bodyPr wrap="none" rtlCol="0">
            <a:spAutoFit/>
          </a:bodyPr>
          <a:lstStyle/>
          <a:p>
            <a:r>
              <a:rPr lang="en-US" dirty="0">
                <a:solidFill>
                  <a:srgbClr val="FF0000"/>
                </a:solidFill>
              </a:rPr>
              <a:t>fixed</a:t>
            </a:r>
          </a:p>
          <a:p>
            <a:r>
              <a:rPr lang="en-US" dirty="0">
                <a:solidFill>
                  <a:srgbClr val="FF0000"/>
                </a:solidFill>
              </a:rPr>
              <a:t>cost</a:t>
            </a:r>
          </a:p>
        </p:txBody>
      </p:sp>
      <p:cxnSp>
        <p:nvCxnSpPr>
          <p:cNvPr id="38" name="Straight Connector 37">
            <a:extLst>
              <a:ext uri="{FF2B5EF4-FFF2-40B4-BE49-F238E27FC236}">
                <a16:creationId xmlns:a16="http://schemas.microsoft.com/office/drawing/2014/main" id="{A389CF7A-6C04-4861-ADF6-2F882FBE4E9C}"/>
              </a:ext>
            </a:extLst>
          </p:cNvPr>
          <p:cNvCxnSpPr>
            <a:cxnSpLocks/>
          </p:cNvCxnSpPr>
          <p:nvPr/>
        </p:nvCxnSpPr>
        <p:spPr>
          <a:xfrm>
            <a:off x="9076026" y="2064234"/>
            <a:ext cx="858987" cy="1419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FCCCA9-56D2-4712-9A8F-A40C38BC0252}"/>
              </a:ext>
            </a:extLst>
          </p:cNvPr>
          <p:cNvCxnSpPr>
            <a:cxnSpLocks/>
          </p:cNvCxnSpPr>
          <p:nvPr/>
        </p:nvCxnSpPr>
        <p:spPr>
          <a:xfrm>
            <a:off x="9204117" y="1331795"/>
            <a:ext cx="1119232" cy="1951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356304A-BCDB-4D16-B45F-1C99885B9924}"/>
              </a:ext>
            </a:extLst>
          </p:cNvPr>
          <p:cNvSpPr/>
          <p:nvPr/>
        </p:nvSpPr>
        <p:spPr>
          <a:xfrm>
            <a:off x="191360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1E10B3F-9606-4EAE-BB8C-B5847D2B95BF}"/>
              </a:ext>
            </a:extLst>
          </p:cNvPr>
          <p:cNvSpPr/>
          <p:nvPr/>
        </p:nvSpPr>
        <p:spPr>
          <a:xfrm>
            <a:off x="244337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1ADF5EF-E51D-406D-AA05-F0B6EF0B363B}"/>
              </a:ext>
            </a:extLst>
          </p:cNvPr>
          <p:cNvSpPr/>
          <p:nvPr/>
        </p:nvSpPr>
        <p:spPr>
          <a:xfrm>
            <a:off x="297314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FB42DB6-29F8-4573-A3E8-71EE9AE8E9C6}"/>
              </a:ext>
            </a:extLst>
          </p:cNvPr>
          <p:cNvSpPr/>
          <p:nvPr/>
        </p:nvSpPr>
        <p:spPr>
          <a:xfrm>
            <a:off x="350291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9B2707-FFCA-401A-9B0E-0FA69F607237}"/>
              </a:ext>
            </a:extLst>
          </p:cNvPr>
          <p:cNvSpPr/>
          <p:nvPr/>
        </p:nvSpPr>
        <p:spPr>
          <a:xfrm>
            <a:off x="403268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3F4F75-DA8C-4B89-80CD-344185CED858}"/>
              </a:ext>
            </a:extLst>
          </p:cNvPr>
          <p:cNvSpPr/>
          <p:nvPr/>
        </p:nvSpPr>
        <p:spPr>
          <a:xfrm>
            <a:off x="4562456"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485CE1F-6857-48EA-924A-243519A5D34E}"/>
              </a:ext>
            </a:extLst>
          </p:cNvPr>
          <p:cNvSpPr/>
          <p:nvPr/>
        </p:nvSpPr>
        <p:spPr>
          <a:xfrm>
            <a:off x="5135287"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2F0D7D9-CFDF-45E1-9007-B446D7B05B8A}"/>
              </a:ext>
            </a:extLst>
          </p:cNvPr>
          <p:cNvSpPr/>
          <p:nvPr/>
        </p:nvSpPr>
        <p:spPr>
          <a:xfrm>
            <a:off x="5665058"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07BC244-61CE-4B40-A79A-0D9501DF42BF}"/>
              </a:ext>
            </a:extLst>
          </p:cNvPr>
          <p:cNvSpPr/>
          <p:nvPr/>
        </p:nvSpPr>
        <p:spPr>
          <a:xfrm>
            <a:off x="6194829"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4A58BC4-2140-48E9-B32A-6CDFDF2B87B6}"/>
              </a:ext>
            </a:extLst>
          </p:cNvPr>
          <p:cNvSpPr/>
          <p:nvPr/>
        </p:nvSpPr>
        <p:spPr>
          <a:xfrm>
            <a:off x="6724600"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5812C9-AFF4-4EF7-83DB-996ED4AE3CF5}"/>
              </a:ext>
            </a:extLst>
          </p:cNvPr>
          <p:cNvSpPr/>
          <p:nvPr/>
        </p:nvSpPr>
        <p:spPr>
          <a:xfrm>
            <a:off x="725437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A339AF-B165-421D-A160-E3E96FC16E52}"/>
              </a:ext>
            </a:extLst>
          </p:cNvPr>
          <p:cNvSpPr/>
          <p:nvPr/>
        </p:nvSpPr>
        <p:spPr>
          <a:xfrm>
            <a:off x="778414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D2CA307-1ED7-41EC-A625-2C2565992BE6}"/>
              </a:ext>
            </a:extLst>
          </p:cNvPr>
          <p:cNvSpPr/>
          <p:nvPr/>
        </p:nvSpPr>
        <p:spPr>
          <a:xfrm>
            <a:off x="831391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AFA00B-038A-4604-8DBB-D7D365FC6C31}"/>
              </a:ext>
            </a:extLst>
          </p:cNvPr>
          <p:cNvSpPr/>
          <p:nvPr/>
        </p:nvSpPr>
        <p:spPr>
          <a:xfrm>
            <a:off x="884368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F00C48-9289-49A6-AF9C-7DCA33B63123}"/>
              </a:ext>
            </a:extLst>
          </p:cNvPr>
          <p:cNvSpPr/>
          <p:nvPr/>
        </p:nvSpPr>
        <p:spPr>
          <a:xfrm>
            <a:off x="937345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173AEE-8E38-413B-BB84-221634844E92}"/>
              </a:ext>
            </a:extLst>
          </p:cNvPr>
          <p:cNvSpPr/>
          <p:nvPr/>
        </p:nvSpPr>
        <p:spPr>
          <a:xfrm>
            <a:off x="1913601" y="4996317"/>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DD2EBA-4990-4D42-9A81-11FB8C9F8E76}"/>
              </a:ext>
            </a:extLst>
          </p:cNvPr>
          <p:cNvSpPr/>
          <p:nvPr/>
        </p:nvSpPr>
        <p:spPr>
          <a:xfrm>
            <a:off x="2443372" y="4996317"/>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58E00-CC1A-49A3-9F21-CD31BF1DE617}"/>
              </a:ext>
            </a:extLst>
          </p:cNvPr>
          <p:cNvSpPr/>
          <p:nvPr/>
        </p:nvSpPr>
        <p:spPr>
          <a:xfrm>
            <a:off x="2973143" y="4996317"/>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27EE88A-645B-4A6B-84D9-CE791096E04A}"/>
              </a:ext>
            </a:extLst>
          </p:cNvPr>
          <p:cNvSpPr/>
          <p:nvPr/>
        </p:nvSpPr>
        <p:spPr>
          <a:xfrm>
            <a:off x="3502914" y="4996318"/>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9B052CF-6320-41F8-BA22-3282467A701D}"/>
              </a:ext>
            </a:extLst>
          </p:cNvPr>
          <p:cNvSpPr/>
          <p:nvPr/>
        </p:nvSpPr>
        <p:spPr>
          <a:xfrm>
            <a:off x="4032685" y="4996318"/>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BFD43CF-05F2-4282-BEEE-F41DF88C3F00}"/>
              </a:ext>
            </a:extLst>
          </p:cNvPr>
          <p:cNvSpPr/>
          <p:nvPr/>
        </p:nvSpPr>
        <p:spPr>
          <a:xfrm>
            <a:off x="4562456" y="4996317"/>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DB7F4AD-1B47-493A-AF79-E0C7566CFC9E}"/>
              </a:ext>
            </a:extLst>
          </p:cNvPr>
          <p:cNvSpPr/>
          <p:nvPr/>
        </p:nvSpPr>
        <p:spPr>
          <a:xfrm>
            <a:off x="5135287" y="4996318"/>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411947A-FA45-41FE-A91A-C5A35EDCA0A5}"/>
              </a:ext>
            </a:extLst>
          </p:cNvPr>
          <p:cNvSpPr/>
          <p:nvPr/>
        </p:nvSpPr>
        <p:spPr>
          <a:xfrm>
            <a:off x="5665058" y="4996317"/>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AA6250A-C5AF-4AA0-B696-5FC88219043D}"/>
              </a:ext>
            </a:extLst>
          </p:cNvPr>
          <p:cNvSpPr/>
          <p:nvPr/>
        </p:nvSpPr>
        <p:spPr>
          <a:xfrm>
            <a:off x="6194829" y="4996317"/>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AC7D1E1-01F8-444E-9CC5-BFF726DFBA59}"/>
              </a:ext>
            </a:extLst>
          </p:cNvPr>
          <p:cNvSpPr/>
          <p:nvPr/>
        </p:nvSpPr>
        <p:spPr>
          <a:xfrm>
            <a:off x="6724600" y="4996317"/>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905CC1-3526-4CC5-9CEA-6AD9D9A2B2F3}"/>
              </a:ext>
            </a:extLst>
          </p:cNvPr>
          <p:cNvSpPr/>
          <p:nvPr/>
        </p:nvSpPr>
        <p:spPr>
          <a:xfrm>
            <a:off x="7254371" y="4996317"/>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8069762-F212-4BD6-83C7-66E7096A24DE}"/>
              </a:ext>
            </a:extLst>
          </p:cNvPr>
          <p:cNvSpPr/>
          <p:nvPr/>
        </p:nvSpPr>
        <p:spPr>
          <a:xfrm>
            <a:off x="7784142" y="4996317"/>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DA13B09-B602-4695-B3B9-AB8BFBA69339}"/>
              </a:ext>
            </a:extLst>
          </p:cNvPr>
          <p:cNvSpPr/>
          <p:nvPr/>
        </p:nvSpPr>
        <p:spPr>
          <a:xfrm>
            <a:off x="8313913" y="5003807"/>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4D9F9-F139-42D8-9461-C91E1DF7B8E7}"/>
              </a:ext>
            </a:extLst>
          </p:cNvPr>
          <p:cNvSpPr/>
          <p:nvPr/>
        </p:nvSpPr>
        <p:spPr>
          <a:xfrm>
            <a:off x="8843684" y="4996318"/>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51779FB-24C6-47E0-85AF-8E9C0F166E48}"/>
              </a:ext>
            </a:extLst>
          </p:cNvPr>
          <p:cNvSpPr/>
          <p:nvPr/>
        </p:nvSpPr>
        <p:spPr>
          <a:xfrm>
            <a:off x="9373455" y="4996317"/>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
            <a:extLst>
              <a:ext uri="{FF2B5EF4-FFF2-40B4-BE49-F238E27FC236}">
                <a16:creationId xmlns:a16="http://schemas.microsoft.com/office/drawing/2014/main" id="{90BF0EEC-D255-4CA2-9F95-30235DCDA7AF}"/>
              </a:ext>
            </a:extLst>
          </p:cNvPr>
          <p:cNvSpPr>
            <a:spLocks noChangeArrowheads="1"/>
          </p:cNvSpPr>
          <p:nvPr/>
        </p:nvSpPr>
        <p:spPr bwMode="auto">
          <a:xfrm>
            <a:off x="8078797" y="5919305"/>
            <a:ext cx="1712213" cy="261610"/>
          </a:xfrm>
          <a:prstGeom prst="rect">
            <a:avLst/>
          </a:prstGeom>
          <a:solidFill>
            <a:srgbClr val="FF0000">
              <a:alpha val="52941"/>
            </a:srgb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b94</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24" name="Straight Arrow Connector 123">
            <a:extLst>
              <a:ext uri="{FF2B5EF4-FFF2-40B4-BE49-F238E27FC236}">
                <a16:creationId xmlns:a16="http://schemas.microsoft.com/office/drawing/2014/main" id="{95CA50A5-97F3-410B-B926-5BA7DB0550C6}"/>
              </a:ext>
            </a:extLst>
          </p:cNvPr>
          <p:cNvCxnSpPr>
            <a:cxnSpLocks/>
          </p:cNvCxnSpPr>
          <p:nvPr/>
        </p:nvCxnSpPr>
        <p:spPr>
          <a:xfrm flipH="1">
            <a:off x="9211124" y="5130876"/>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
            <a:extLst>
              <a:ext uri="{FF2B5EF4-FFF2-40B4-BE49-F238E27FC236}">
                <a16:creationId xmlns:a16="http://schemas.microsoft.com/office/drawing/2014/main" id="{AB624A81-BBFB-40E0-9629-440EC396D803}"/>
              </a:ext>
            </a:extLst>
          </p:cNvPr>
          <p:cNvSpPr>
            <a:spLocks noChangeArrowheads="1"/>
          </p:cNvSpPr>
          <p:nvPr/>
        </p:nvSpPr>
        <p:spPr bwMode="auto">
          <a:xfrm>
            <a:off x="668758" y="5952548"/>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6" name="Rectangle 1">
            <a:extLst>
              <a:ext uri="{FF2B5EF4-FFF2-40B4-BE49-F238E27FC236}">
                <a16:creationId xmlns:a16="http://schemas.microsoft.com/office/drawing/2014/main" id="{F8990CCD-EBE0-4ECA-9929-2190FD4E9C99}"/>
              </a:ext>
            </a:extLst>
          </p:cNvPr>
          <p:cNvSpPr>
            <a:spLocks noChangeArrowheads="1"/>
          </p:cNvSpPr>
          <p:nvPr/>
        </p:nvSpPr>
        <p:spPr bwMode="auto">
          <a:xfrm>
            <a:off x="3544706" y="5041686"/>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7" name="Straight Arrow Connector 126">
            <a:extLst>
              <a:ext uri="{FF2B5EF4-FFF2-40B4-BE49-F238E27FC236}">
                <a16:creationId xmlns:a16="http://schemas.microsoft.com/office/drawing/2014/main" id="{9C97076D-4CB5-40CE-92B1-A72609736B25}"/>
              </a:ext>
            </a:extLst>
          </p:cNvPr>
          <p:cNvCxnSpPr>
            <a:cxnSpLocks/>
          </p:cNvCxnSpPr>
          <p:nvPr/>
        </p:nvCxnSpPr>
        <p:spPr>
          <a:xfrm flipV="1">
            <a:off x="3579128" y="5208717"/>
            <a:ext cx="72002" cy="65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Cloud 148">
            <a:extLst>
              <a:ext uri="{FF2B5EF4-FFF2-40B4-BE49-F238E27FC236}">
                <a16:creationId xmlns:a16="http://schemas.microsoft.com/office/drawing/2014/main" id="{E500D63F-FCAB-4DC1-91EA-888BF5555545}"/>
              </a:ext>
            </a:extLst>
          </p:cNvPr>
          <p:cNvSpPr/>
          <p:nvPr/>
        </p:nvSpPr>
        <p:spPr>
          <a:xfrm>
            <a:off x="1130969" y="5739451"/>
            <a:ext cx="782632" cy="654351"/>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
            <a:extLst>
              <a:ext uri="{FF2B5EF4-FFF2-40B4-BE49-F238E27FC236}">
                <a16:creationId xmlns:a16="http://schemas.microsoft.com/office/drawing/2014/main" id="{A2F3DB8E-8F36-496B-BAAB-3FC77E86D2DC}"/>
              </a:ext>
            </a:extLst>
          </p:cNvPr>
          <p:cNvSpPr>
            <a:spLocks noChangeArrowheads="1"/>
          </p:cNvSpPr>
          <p:nvPr/>
        </p:nvSpPr>
        <p:spPr bwMode="auto">
          <a:xfrm>
            <a:off x="9415600" y="5049049"/>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9" name="Rectangle 1">
            <a:extLst>
              <a:ext uri="{FF2B5EF4-FFF2-40B4-BE49-F238E27FC236}">
                <a16:creationId xmlns:a16="http://schemas.microsoft.com/office/drawing/2014/main" id="{5E997C7B-409A-456C-B0EE-12708E5A1B1B}"/>
              </a:ext>
            </a:extLst>
          </p:cNvPr>
          <p:cNvSpPr>
            <a:spLocks noChangeArrowheads="1"/>
          </p:cNvSpPr>
          <p:nvPr/>
        </p:nvSpPr>
        <p:spPr bwMode="auto">
          <a:xfrm>
            <a:off x="1913601" y="5791329"/>
            <a:ext cx="5668312" cy="261610"/>
          </a:xfrm>
          <a:prstGeom prst="rect">
            <a:avLst/>
          </a:prstGeom>
          <a:solidFill>
            <a:srgbClr val="FF0000">
              <a:alpha val="86000"/>
            </a:srgb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eb94</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2ae710e951ed797</a:t>
            </a:r>
            <a:r>
              <a:rPr kumimoji="0" lang="en-US" altLang="en-US" sz="1100" i="0"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e320b</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6c2fffc8d750423db8b1f2b0f1fc122b7affc889</a:t>
            </a:r>
          </a:p>
        </p:txBody>
      </p:sp>
      <p:pic>
        <p:nvPicPr>
          <p:cNvPr id="131" name="Picture 130">
            <a:extLst>
              <a:ext uri="{FF2B5EF4-FFF2-40B4-BE49-F238E27FC236}">
                <a16:creationId xmlns:a16="http://schemas.microsoft.com/office/drawing/2014/main" id="{B767880F-1987-4E20-94AA-F29A8F6D0435}"/>
              </a:ext>
            </a:extLst>
          </p:cNvPr>
          <p:cNvPicPr>
            <a:picLocks noChangeAspect="1"/>
          </p:cNvPicPr>
          <p:nvPr/>
        </p:nvPicPr>
        <p:blipFill rotWithShape="1">
          <a:blip r:embed="rId3">
            <a:extLst>
              <a:ext uri="{28A0092B-C50C-407E-A947-70E740481C1C}">
                <a14:useLocalDpi xmlns:a14="http://schemas.microsoft.com/office/drawing/2010/main" val="0"/>
              </a:ext>
            </a:extLst>
          </a:blip>
          <a:srcRect l="16567" t="33694" r="16693" b="12992"/>
          <a:stretch/>
        </p:blipFill>
        <p:spPr>
          <a:xfrm>
            <a:off x="170819" y="2982162"/>
            <a:ext cx="2000127" cy="1692800"/>
          </a:xfrm>
          <a:prstGeom prst="rect">
            <a:avLst/>
          </a:prstGeom>
        </p:spPr>
      </p:pic>
      <p:sp>
        <p:nvSpPr>
          <p:cNvPr id="132" name="Smiley Face 131">
            <a:extLst>
              <a:ext uri="{FF2B5EF4-FFF2-40B4-BE49-F238E27FC236}">
                <a16:creationId xmlns:a16="http://schemas.microsoft.com/office/drawing/2014/main" id="{5B530ECD-A1D2-4C2A-BF86-5F465B99D85D}"/>
              </a:ext>
            </a:extLst>
          </p:cNvPr>
          <p:cNvSpPr/>
          <p:nvPr/>
        </p:nvSpPr>
        <p:spPr>
          <a:xfrm>
            <a:off x="278232" y="3787601"/>
            <a:ext cx="1244843" cy="932556"/>
          </a:xfrm>
          <a:prstGeom prst="smileyFace">
            <a:avLst>
              <a:gd name="adj" fmla="val -4653"/>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3" name="Table 5">
            <a:extLst>
              <a:ext uri="{FF2B5EF4-FFF2-40B4-BE49-F238E27FC236}">
                <a16:creationId xmlns:a16="http://schemas.microsoft.com/office/drawing/2014/main" id="{E05BA444-23A9-40A6-9370-F5EB328E2C8C}"/>
              </a:ext>
            </a:extLst>
          </p:cNvPr>
          <p:cNvGraphicFramePr>
            <a:graphicFrameLocks noGrp="1"/>
          </p:cNvGraphicFramePr>
          <p:nvPr>
            <p:extLst>
              <p:ext uri="{D42A27DB-BD31-4B8C-83A1-F6EECF244321}">
                <p14:modId xmlns:p14="http://schemas.microsoft.com/office/powerpoint/2010/main" val="2039201105"/>
              </p:ext>
            </p:extLst>
          </p:nvPr>
        </p:nvGraphicFramePr>
        <p:xfrm>
          <a:off x="6634058" y="3577730"/>
          <a:ext cx="4262542" cy="640080"/>
        </p:xfrm>
        <a:graphic>
          <a:graphicData uri="http://schemas.openxmlformats.org/drawingml/2006/table">
            <a:tbl>
              <a:tblPr firstRow="1" bandRow="1">
                <a:tableStyleId>{073A0DAA-6AF3-43AB-8588-CEC1D06C72B9}</a:tableStyleId>
              </a:tblPr>
              <a:tblGrid>
                <a:gridCol w="4262542">
                  <a:extLst>
                    <a:ext uri="{9D8B030D-6E8A-4147-A177-3AD203B41FA5}">
                      <a16:colId xmlns:a16="http://schemas.microsoft.com/office/drawing/2014/main" val="1542508702"/>
                    </a:ext>
                  </a:extLst>
                </a:gridCol>
              </a:tblGrid>
              <a:tr h="573919">
                <a:tc>
                  <a:txBody>
                    <a:bodyPr/>
                    <a:lstStyle/>
                    <a:p>
                      <a:pPr algn="ctr"/>
                      <a:r>
                        <a:rPr lang="en-US" b="0" dirty="0"/>
                        <a:t>(#2)  </a:t>
                      </a:r>
                      <a:r>
                        <a:rPr lang="en-US" dirty="0"/>
                        <a:t>Merged-Mining is a Side-Hustle</a:t>
                      </a:r>
                      <a:br>
                        <a:rPr lang="en-US" dirty="0"/>
                      </a:br>
                      <a:r>
                        <a:rPr lang="en-US" b="0" dirty="0"/>
                        <a:t>(and those are bad)</a:t>
                      </a:r>
                    </a:p>
                  </a:txBody>
                  <a:tcPr/>
                </a:tc>
                <a:extLst>
                  <a:ext uri="{0D108BD9-81ED-4DB2-BD59-A6C34878D82A}">
                    <a16:rowId xmlns:a16="http://schemas.microsoft.com/office/drawing/2014/main" val="472120917"/>
                  </a:ext>
                </a:extLst>
              </a:tr>
            </a:tbl>
          </a:graphicData>
        </a:graphic>
      </p:graphicFrame>
      <p:cxnSp>
        <p:nvCxnSpPr>
          <p:cNvPr id="135" name="Straight Connector 134">
            <a:extLst>
              <a:ext uri="{FF2B5EF4-FFF2-40B4-BE49-F238E27FC236}">
                <a16:creationId xmlns:a16="http://schemas.microsoft.com/office/drawing/2014/main" id="{F9518015-A837-4CD7-93BE-FB4BFE83DB11}"/>
              </a:ext>
            </a:extLst>
          </p:cNvPr>
          <p:cNvCxnSpPr/>
          <p:nvPr/>
        </p:nvCxnSpPr>
        <p:spPr>
          <a:xfrm>
            <a:off x="466725" y="3897770"/>
            <a:ext cx="333052" cy="22655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8897C0-6FCE-4093-9459-BD41AB1F1583}"/>
              </a:ext>
            </a:extLst>
          </p:cNvPr>
          <p:cNvCxnSpPr>
            <a:cxnSpLocks/>
          </p:cNvCxnSpPr>
          <p:nvPr/>
        </p:nvCxnSpPr>
        <p:spPr>
          <a:xfrm flipV="1">
            <a:off x="988270" y="3867671"/>
            <a:ext cx="307130" cy="31573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07166B62-90E8-495A-B73E-5DEA824A1C26}"/>
              </a:ext>
            </a:extLst>
          </p:cNvPr>
          <p:cNvSpPr/>
          <p:nvPr/>
        </p:nvSpPr>
        <p:spPr>
          <a:xfrm rot="20579829">
            <a:off x="895544" y="4194554"/>
            <a:ext cx="308522"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CB5C6B0C-CA74-4519-BC2A-9898C8DD80C0}"/>
              </a:ext>
            </a:extLst>
          </p:cNvPr>
          <p:cNvSpPr/>
          <p:nvPr/>
        </p:nvSpPr>
        <p:spPr>
          <a:xfrm rot="20177288" flipH="1">
            <a:off x="1282684" y="4196771"/>
            <a:ext cx="348438"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384C5282-0A0E-4610-BAD2-C965AB8334F5}"/>
              </a:ext>
            </a:extLst>
          </p:cNvPr>
          <p:cNvCxnSpPr>
            <a:cxnSpLocks/>
          </p:cNvCxnSpPr>
          <p:nvPr/>
        </p:nvCxnSpPr>
        <p:spPr>
          <a:xfrm>
            <a:off x="6096000" y="1104900"/>
            <a:ext cx="0" cy="326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88BAD1-BD9A-437C-8BE5-B09E04DA0F39}"/>
              </a:ext>
            </a:extLst>
          </p:cNvPr>
          <p:cNvCxnSpPr>
            <a:cxnSpLocks/>
          </p:cNvCxnSpPr>
          <p:nvPr/>
        </p:nvCxnSpPr>
        <p:spPr>
          <a:xfrm>
            <a:off x="6096000" y="4381500"/>
            <a:ext cx="5153716"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C135EC8-B892-4112-8C64-7EFFF93FE341}"/>
              </a:ext>
            </a:extLst>
          </p:cNvPr>
          <p:cNvCxnSpPr>
            <a:cxnSpLocks/>
          </p:cNvCxnSpPr>
          <p:nvPr/>
        </p:nvCxnSpPr>
        <p:spPr>
          <a:xfrm>
            <a:off x="318190" y="1220691"/>
            <a:ext cx="5638819" cy="1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7445F66-3809-4BB4-843D-AE70095E8DE4}"/>
              </a:ext>
            </a:extLst>
          </p:cNvPr>
          <p:cNvCxnSpPr>
            <a:cxnSpLocks/>
          </p:cNvCxnSpPr>
          <p:nvPr/>
        </p:nvCxnSpPr>
        <p:spPr>
          <a:xfrm>
            <a:off x="9090009" y="2004394"/>
            <a:ext cx="441755" cy="734341"/>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02629A-7A66-4BD5-9848-25193B14FFA5}"/>
              </a:ext>
            </a:extLst>
          </p:cNvPr>
          <p:cNvCxnSpPr>
            <a:cxnSpLocks/>
          </p:cNvCxnSpPr>
          <p:nvPr/>
        </p:nvCxnSpPr>
        <p:spPr>
          <a:xfrm flipH="1">
            <a:off x="9538231" y="2741913"/>
            <a:ext cx="419927" cy="5654"/>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FDFD-9183-E3A6-3D88-DA89ECF83E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E13EB2-527D-F0B6-9DDD-D25B333F954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62DB038-34EA-400C-AC2B-1D7D009BF94D}"/>
              </a:ext>
            </a:extLst>
          </p:cNvPr>
          <p:cNvSpPr>
            <a:spLocks noGrp="1"/>
          </p:cNvSpPr>
          <p:nvPr>
            <p:ph type="sldNum" sz="quarter" idx="12"/>
          </p:nvPr>
        </p:nvSpPr>
        <p:spPr/>
        <p:txBody>
          <a:bodyPr/>
          <a:lstStyle/>
          <a:p>
            <a:fld id="{64A73B7B-B545-4723-8D44-5CC401310D8B}" type="slidenum">
              <a:rPr lang="en-US" smtClean="0"/>
              <a:t>5</a:t>
            </a:fld>
            <a:endParaRPr lang="en-US" dirty="0"/>
          </a:p>
        </p:txBody>
      </p:sp>
      <p:sp>
        <p:nvSpPr>
          <p:cNvPr id="5" name="Footer Placeholder 4">
            <a:extLst>
              <a:ext uri="{FF2B5EF4-FFF2-40B4-BE49-F238E27FC236}">
                <a16:creationId xmlns:a16="http://schemas.microsoft.com/office/drawing/2014/main" id="{0976519B-FD03-092C-6D8A-381375DAC0D4}"/>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www.drivechain.info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34315B84-6DAB-0B62-A45F-7A372936B23B}"/>
              </a:ext>
            </a:extLst>
          </p:cNvPr>
          <p:cNvPicPr>
            <a:picLocks noChangeAspect="1"/>
          </p:cNvPicPr>
          <p:nvPr/>
        </p:nvPicPr>
        <p:blipFill>
          <a:blip r:embed="rId2"/>
          <a:stretch>
            <a:fillRect/>
          </a:stretch>
        </p:blipFill>
        <p:spPr>
          <a:xfrm>
            <a:off x="833399" y="154757"/>
            <a:ext cx="10525202" cy="6548485"/>
          </a:xfrm>
          <a:prstGeom prst="rect">
            <a:avLst/>
          </a:prstGeom>
        </p:spPr>
      </p:pic>
    </p:spTree>
    <p:extLst>
      <p:ext uri="{BB962C8B-B14F-4D97-AF65-F5344CB8AC3E}">
        <p14:creationId xmlns:p14="http://schemas.microsoft.com/office/powerpoint/2010/main" val="2990122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50</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2637077510"/>
              </p:ext>
            </p:extLst>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Tree>
    <p:extLst>
      <p:ext uri="{BB962C8B-B14F-4D97-AF65-F5344CB8AC3E}">
        <p14:creationId xmlns:p14="http://schemas.microsoft.com/office/powerpoint/2010/main" val="2349114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51</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6" name="Rectangle 5">
            <a:extLst>
              <a:ext uri="{FF2B5EF4-FFF2-40B4-BE49-F238E27FC236}">
                <a16:creationId xmlns:a16="http://schemas.microsoft.com/office/drawing/2014/main" id="{F8E4D4E2-6F06-464F-AC78-DEE36233E542}"/>
              </a:ext>
            </a:extLst>
          </p:cNvPr>
          <p:cNvSpPr/>
          <p:nvPr/>
        </p:nvSpPr>
        <p:spPr>
          <a:xfrm>
            <a:off x="-165100" y="1879600"/>
            <a:ext cx="6362700" cy="1981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4080175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52</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86500" y="2897848"/>
            <a:ext cx="5915408" cy="887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6197600" y="4611148"/>
            <a:ext cx="5915408" cy="13578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334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53</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25380" y="3589640"/>
            <a:ext cx="5915408" cy="11350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14636" y="4402973"/>
            <a:ext cx="6271864" cy="1830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56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miley Face 60">
            <a:extLst>
              <a:ext uri="{FF2B5EF4-FFF2-40B4-BE49-F238E27FC236}">
                <a16:creationId xmlns:a16="http://schemas.microsoft.com/office/drawing/2014/main" id="{CEB05F1B-3345-4EAE-9F18-D3FB5B514B3C}"/>
              </a:ext>
            </a:extLst>
          </p:cNvPr>
          <p:cNvSpPr/>
          <p:nvPr/>
        </p:nvSpPr>
        <p:spPr>
          <a:xfrm>
            <a:off x="3196144" y="521413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6DBB9-FBAE-40C9-A75E-64CA04102F1C}"/>
              </a:ext>
            </a:extLst>
          </p:cNvPr>
          <p:cNvSpPr>
            <a:spLocks noGrp="1"/>
          </p:cNvSpPr>
          <p:nvPr>
            <p:ph type="title"/>
          </p:nvPr>
        </p:nvSpPr>
        <p:spPr/>
        <p:txBody>
          <a:bodyPr/>
          <a:lstStyle/>
          <a:p>
            <a:r>
              <a:rPr lang="en-US" dirty="0"/>
              <a:t>Future of Bip300 – Depends on You!</a:t>
            </a:r>
          </a:p>
        </p:txBody>
      </p:sp>
      <p:sp>
        <p:nvSpPr>
          <p:cNvPr id="3" name="Content Placeholder 2">
            <a:extLst>
              <a:ext uri="{FF2B5EF4-FFF2-40B4-BE49-F238E27FC236}">
                <a16:creationId xmlns:a16="http://schemas.microsoft.com/office/drawing/2014/main" id="{3E4BA003-FDC2-4C39-89FF-5E7996FB7212}"/>
              </a:ext>
            </a:extLst>
          </p:cNvPr>
          <p:cNvSpPr>
            <a:spLocks noGrp="1"/>
          </p:cNvSpPr>
          <p:nvPr>
            <p:ph idx="1"/>
          </p:nvPr>
        </p:nvSpPr>
        <p:spPr>
          <a:xfrm>
            <a:off x="542552" y="1202843"/>
            <a:ext cx="4575024" cy="3148568"/>
          </a:xfrm>
        </p:spPr>
        <p:txBody>
          <a:bodyPr/>
          <a:lstStyle/>
          <a:p>
            <a:pPr marL="514350" indent="-514350">
              <a:buAutoNum type="arabicPeriod"/>
            </a:pPr>
            <a:r>
              <a:rPr lang="en-US" dirty="0"/>
              <a:t>Learn !</a:t>
            </a:r>
          </a:p>
          <a:p>
            <a:pPr lvl="1"/>
            <a:r>
              <a:rPr lang="en-US" dirty="0"/>
              <a:t>Download the software</a:t>
            </a:r>
          </a:p>
          <a:p>
            <a:pPr lvl="1"/>
            <a:r>
              <a:rPr lang="en-US" dirty="0"/>
              <a:t>Read drivechain.info </a:t>
            </a:r>
          </a:p>
          <a:p>
            <a:pPr marL="514350" indent="-514350">
              <a:buAutoNum type="arabicPeriod"/>
            </a:pPr>
            <a:r>
              <a:rPr lang="en-US" dirty="0"/>
              <a:t>Talk</a:t>
            </a:r>
          </a:p>
          <a:p>
            <a:pPr lvl="1"/>
            <a:r>
              <a:rPr lang="en-US" dirty="0"/>
              <a:t>Soft forks need consensus</a:t>
            </a:r>
          </a:p>
          <a:p>
            <a:pPr lvl="1"/>
            <a:r>
              <a:rPr lang="en-US" dirty="0"/>
              <a:t>Invite on podcasts/whatever</a:t>
            </a:r>
          </a:p>
          <a:p>
            <a:pPr marL="514350" indent="-514350">
              <a:buFont typeface="+mj-lt"/>
              <a:buAutoNum type="arabicPeriod" startAt="3"/>
            </a:pPr>
            <a:r>
              <a:rPr lang="en-US" dirty="0"/>
              <a:t>View Altcoins Differently</a:t>
            </a:r>
          </a:p>
        </p:txBody>
      </p:sp>
      <p:sp>
        <p:nvSpPr>
          <p:cNvPr id="5" name="Slide Number Placeholder 4">
            <a:extLst>
              <a:ext uri="{FF2B5EF4-FFF2-40B4-BE49-F238E27FC236}">
                <a16:creationId xmlns:a16="http://schemas.microsoft.com/office/drawing/2014/main" id="{7AA9B21A-5DD0-424B-A6C6-E4BA652FDF98}"/>
              </a:ext>
            </a:extLst>
          </p:cNvPr>
          <p:cNvSpPr>
            <a:spLocks noGrp="1"/>
          </p:cNvSpPr>
          <p:nvPr>
            <p:ph type="sldNum" sz="quarter" idx="12"/>
          </p:nvPr>
        </p:nvSpPr>
        <p:spPr/>
        <p:txBody>
          <a:bodyPr/>
          <a:lstStyle/>
          <a:p>
            <a:fld id="{64A73B7B-B545-4723-8D44-5CC401310D8B}" type="slidenum">
              <a:rPr lang="en-US" smtClean="0"/>
              <a:t>54</a:t>
            </a:fld>
            <a:endParaRPr lang="en-US" dirty="0"/>
          </a:p>
        </p:txBody>
      </p:sp>
      <p:sp>
        <p:nvSpPr>
          <p:cNvPr id="8" name="Footer Placeholder 4">
            <a:extLst>
              <a:ext uri="{FF2B5EF4-FFF2-40B4-BE49-F238E27FC236}">
                <a16:creationId xmlns:a16="http://schemas.microsoft.com/office/drawing/2014/main" id="{CBCA3E6D-B098-4A36-B8E3-571C67C5709F}"/>
              </a:ext>
            </a:extLst>
          </p:cNvPr>
          <p:cNvSpPr>
            <a:spLocks noGrp="1"/>
          </p:cNvSpPr>
          <p:nvPr>
            <p:ph type="ftr" sz="quarter" idx="11"/>
          </p:nvPr>
        </p:nvSpPr>
        <p:spPr>
          <a:xfrm>
            <a:off x="154379" y="6378499"/>
            <a:ext cx="11447813" cy="365125"/>
          </a:xfrm>
          <a:ln w="57150">
            <a:solidFill>
              <a:srgbClr val="FF5050"/>
            </a:solidFill>
          </a:ln>
        </p:spPr>
        <p:txBody>
          <a:bodyPr/>
          <a:lstStyle/>
          <a:p>
            <a:r>
              <a:rPr lang="en-US" u="sng" dirty="0">
                <a:solidFill>
                  <a:srgbClr val="C00000"/>
                </a:solidFill>
              </a:rPr>
              <a:t>Telegram:</a:t>
            </a:r>
            <a:r>
              <a:rPr lang="en-US" dirty="0">
                <a:solidFill>
                  <a:srgbClr val="C00000"/>
                </a:solidFill>
              </a:rPr>
              <a:t> </a:t>
            </a:r>
            <a:r>
              <a:rPr lang="en-US" dirty="0"/>
              <a:t>t.me/</a:t>
            </a:r>
            <a:r>
              <a:rPr lang="en-US" dirty="0" err="1"/>
              <a:t>DcInsiders</a:t>
            </a:r>
            <a:r>
              <a:rPr lang="en-US" dirty="0"/>
              <a:t>     </a:t>
            </a:r>
            <a:r>
              <a:rPr lang="en-US" u="sng" dirty="0">
                <a:solidFill>
                  <a:srgbClr val="C00000"/>
                </a:solidFill>
              </a:rPr>
              <a:t>Website:</a:t>
            </a:r>
            <a:r>
              <a:rPr lang="en-US" dirty="0">
                <a:solidFill>
                  <a:srgbClr val="C00000"/>
                </a:solidFill>
              </a:rPr>
              <a:t> </a:t>
            </a:r>
            <a:r>
              <a:rPr lang="en-US" dirty="0"/>
              <a:t>www.drivechain.info        </a:t>
            </a:r>
            <a:r>
              <a:rPr lang="en-US" u="sng" dirty="0">
                <a:solidFill>
                  <a:srgbClr val="C00000"/>
                </a:solidFill>
              </a:rPr>
              <a:t>Paul’s Twitter:</a:t>
            </a:r>
            <a:r>
              <a:rPr lang="en-US" dirty="0">
                <a:solidFill>
                  <a:srgbClr val="C00000"/>
                </a:solidFill>
              </a:rPr>
              <a:t> </a:t>
            </a:r>
            <a:r>
              <a:rPr lang="en-US" dirty="0"/>
              <a:t>@truthcoin</a:t>
            </a:r>
          </a:p>
        </p:txBody>
      </p:sp>
      <p:pic>
        <p:nvPicPr>
          <p:cNvPr id="10" name="Picture 9">
            <a:extLst>
              <a:ext uri="{FF2B5EF4-FFF2-40B4-BE49-F238E27FC236}">
                <a16:creationId xmlns:a16="http://schemas.microsoft.com/office/drawing/2014/main" id="{B79244C0-A415-4900-8318-CDB01A703BFE}"/>
              </a:ext>
            </a:extLst>
          </p:cNvPr>
          <p:cNvPicPr>
            <a:picLocks noChangeAspect="1"/>
          </p:cNvPicPr>
          <p:nvPr/>
        </p:nvPicPr>
        <p:blipFill>
          <a:blip r:embed="rId3"/>
          <a:stretch>
            <a:fillRect/>
          </a:stretch>
        </p:blipFill>
        <p:spPr>
          <a:xfrm>
            <a:off x="5308433" y="1336611"/>
            <a:ext cx="6601812" cy="38852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85A5D96-7B61-4D6C-9054-BE5F759EF07E}"/>
              </a:ext>
            </a:extLst>
          </p:cNvPr>
          <p:cNvSpPr txBox="1"/>
          <p:nvPr/>
        </p:nvSpPr>
        <p:spPr>
          <a:xfrm>
            <a:off x="7340600" y="1112437"/>
            <a:ext cx="3530602" cy="738664"/>
          </a:xfrm>
          <a:prstGeom prst="rect">
            <a:avLst/>
          </a:prstGeom>
          <a:solidFill>
            <a:schemeClr val="bg1">
              <a:lumMod val="95000"/>
            </a:schemeClr>
          </a:solidFill>
          <a:ln>
            <a:solidFill>
              <a:schemeClr val="tx1"/>
            </a:solidFill>
          </a:ln>
        </p:spPr>
        <p:txBody>
          <a:bodyPr wrap="square">
            <a:spAutoFit/>
          </a:bodyPr>
          <a:lstStyle/>
          <a:p>
            <a:r>
              <a:rPr lang="en-US" sz="2400" b="1" dirty="0"/>
              <a:t>drivechain.info/releases/</a:t>
            </a:r>
          </a:p>
          <a:p>
            <a:pPr algn="ctr"/>
            <a:r>
              <a:rPr lang="en-US" dirty="0"/>
              <a:t>Drivechain = </a:t>
            </a:r>
            <a:r>
              <a:rPr lang="en-US" dirty="0" err="1"/>
              <a:t>Bip</a:t>
            </a:r>
            <a:r>
              <a:rPr lang="en-US" dirty="0"/>
              <a:t> 300+301</a:t>
            </a:r>
          </a:p>
        </p:txBody>
      </p:sp>
      <p:sp>
        <p:nvSpPr>
          <p:cNvPr id="11" name="Smiley Face 10">
            <a:extLst>
              <a:ext uri="{FF2B5EF4-FFF2-40B4-BE49-F238E27FC236}">
                <a16:creationId xmlns:a16="http://schemas.microsoft.com/office/drawing/2014/main" id="{10362624-CB0E-4C0F-8A34-C7702DFDFCF9}"/>
              </a:ext>
            </a:extLst>
          </p:cNvPr>
          <p:cNvSpPr/>
          <p:nvPr/>
        </p:nvSpPr>
        <p:spPr>
          <a:xfrm>
            <a:off x="790891" y="5221888"/>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3ADAF4CB-335B-4EB7-B866-2564DE7AAD65}"/>
              </a:ext>
            </a:extLst>
          </p:cNvPr>
          <p:cNvSpPr/>
          <p:nvPr/>
        </p:nvSpPr>
        <p:spPr>
          <a:xfrm>
            <a:off x="1172272" y="5155316"/>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CAEC2DEC-90F5-4518-81A3-C56582EE9769}"/>
              </a:ext>
            </a:extLst>
          </p:cNvPr>
          <p:cNvSpPr/>
          <p:nvPr/>
        </p:nvSpPr>
        <p:spPr>
          <a:xfrm>
            <a:off x="1261934" y="4806499"/>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F0957904-141B-4A32-9D8C-4D4687CC1132}"/>
              </a:ext>
            </a:extLst>
          </p:cNvPr>
          <p:cNvSpPr/>
          <p:nvPr/>
        </p:nvSpPr>
        <p:spPr>
          <a:xfrm>
            <a:off x="1750122" y="5260053"/>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69192E96-8FC4-4152-9ABC-9651DC688548}"/>
              </a:ext>
            </a:extLst>
          </p:cNvPr>
          <p:cNvSpPr/>
          <p:nvPr/>
        </p:nvSpPr>
        <p:spPr>
          <a:xfrm>
            <a:off x="1604834" y="4880890"/>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84D75EA4-286D-46E6-A5CB-A0D6B81254A6}"/>
              </a:ext>
            </a:extLst>
          </p:cNvPr>
          <p:cNvSpPr/>
          <p:nvPr/>
        </p:nvSpPr>
        <p:spPr>
          <a:xfrm>
            <a:off x="1617534" y="5499890"/>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272E9DC6-69A3-4353-A034-FFDEA21A8934}"/>
              </a:ext>
            </a:extLst>
          </p:cNvPr>
          <p:cNvSpPr/>
          <p:nvPr/>
        </p:nvSpPr>
        <p:spPr>
          <a:xfrm>
            <a:off x="2227134" y="468059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82537D8D-B080-46A8-9E2C-459123404D84}"/>
              </a:ext>
            </a:extLst>
          </p:cNvPr>
          <p:cNvSpPr/>
          <p:nvPr/>
        </p:nvSpPr>
        <p:spPr>
          <a:xfrm>
            <a:off x="2721672" y="51985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4EF5E143-17EE-48A8-A7D2-73487D70AE7D}"/>
              </a:ext>
            </a:extLst>
          </p:cNvPr>
          <p:cNvSpPr/>
          <p:nvPr/>
        </p:nvSpPr>
        <p:spPr>
          <a:xfrm>
            <a:off x="2194114" y="5315318"/>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0B29DB5E-4C82-4A63-9C2E-1183CF8118E0}"/>
              </a:ext>
            </a:extLst>
          </p:cNvPr>
          <p:cNvSpPr/>
          <p:nvPr/>
        </p:nvSpPr>
        <p:spPr>
          <a:xfrm>
            <a:off x="2385122" y="48381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E67EC633-5AA7-4E46-89CC-225FD1D90CF9}"/>
              </a:ext>
            </a:extLst>
          </p:cNvPr>
          <p:cNvSpPr/>
          <p:nvPr/>
        </p:nvSpPr>
        <p:spPr>
          <a:xfrm>
            <a:off x="2772472" y="54571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638AB717-1D63-4653-A1E0-E7BB16B56575}"/>
              </a:ext>
            </a:extLst>
          </p:cNvPr>
          <p:cNvSpPr/>
          <p:nvPr/>
        </p:nvSpPr>
        <p:spPr>
          <a:xfrm>
            <a:off x="4096827" y="480377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C8BFF66C-8E61-4CAE-BFA1-F5C47D18DCBD}"/>
              </a:ext>
            </a:extLst>
          </p:cNvPr>
          <p:cNvSpPr/>
          <p:nvPr/>
        </p:nvSpPr>
        <p:spPr>
          <a:xfrm>
            <a:off x="2614484" y="5352667"/>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7C562010-16E4-4901-8A71-0FCB02D47E19}"/>
              </a:ext>
            </a:extLst>
          </p:cNvPr>
          <p:cNvSpPr/>
          <p:nvPr/>
        </p:nvSpPr>
        <p:spPr>
          <a:xfrm>
            <a:off x="2709734" y="49211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6D5E8C8E-7FBA-4EF3-BBE1-289FD78FB41B}"/>
              </a:ext>
            </a:extLst>
          </p:cNvPr>
          <p:cNvSpPr/>
          <p:nvPr/>
        </p:nvSpPr>
        <p:spPr>
          <a:xfrm>
            <a:off x="2722434" y="55401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B78111ED-C60D-4A70-82E2-FF44A749A6C8}"/>
              </a:ext>
            </a:extLst>
          </p:cNvPr>
          <p:cNvSpPr/>
          <p:nvPr/>
        </p:nvSpPr>
        <p:spPr>
          <a:xfrm>
            <a:off x="3451922" y="523876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F67B72CC-37D0-4911-B42A-858DD86D5AE8}"/>
              </a:ext>
            </a:extLst>
          </p:cNvPr>
          <p:cNvSpPr/>
          <p:nvPr/>
        </p:nvSpPr>
        <p:spPr>
          <a:xfrm>
            <a:off x="1989898" y="5629962"/>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A4ACB671-1BD9-425D-BBD9-75AE9E4339CD}"/>
              </a:ext>
            </a:extLst>
          </p:cNvPr>
          <p:cNvSpPr/>
          <p:nvPr/>
        </p:nvSpPr>
        <p:spPr>
          <a:xfrm>
            <a:off x="2834448" y="5198431"/>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E3653304-0ED3-4E5F-BC86-DE10CFEB806A}"/>
              </a:ext>
            </a:extLst>
          </p:cNvPr>
          <p:cNvSpPr/>
          <p:nvPr/>
        </p:nvSpPr>
        <p:spPr>
          <a:xfrm>
            <a:off x="2369120" y="573981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D4860C52-1FC6-4850-ACC6-EEBCC7066417}"/>
              </a:ext>
            </a:extLst>
          </p:cNvPr>
          <p:cNvSpPr/>
          <p:nvPr/>
        </p:nvSpPr>
        <p:spPr>
          <a:xfrm>
            <a:off x="3201986" y="551606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7712D4FE-A0CD-46A2-90B5-B1AB5C141CB5}"/>
              </a:ext>
            </a:extLst>
          </p:cNvPr>
          <p:cNvSpPr/>
          <p:nvPr/>
        </p:nvSpPr>
        <p:spPr>
          <a:xfrm>
            <a:off x="2022410" y="4689636"/>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EE9049A2-5A48-4412-B676-B82FE390E135}"/>
              </a:ext>
            </a:extLst>
          </p:cNvPr>
          <p:cNvSpPr/>
          <p:nvPr/>
        </p:nvSpPr>
        <p:spPr>
          <a:xfrm>
            <a:off x="3171760" y="519966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73939A3A-00F1-4DF4-8F23-99ABF40C4CCA}"/>
              </a:ext>
            </a:extLst>
          </p:cNvPr>
          <p:cNvSpPr/>
          <p:nvPr/>
        </p:nvSpPr>
        <p:spPr>
          <a:xfrm>
            <a:off x="3101910" y="480566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C119B2FE-C840-484D-9EA7-98E534FF9877}"/>
              </a:ext>
            </a:extLst>
          </p:cNvPr>
          <p:cNvSpPr/>
          <p:nvPr/>
        </p:nvSpPr>
        <p:spPr>
          <a:xfrm>
            <a:off x="2408775" y="5082067"/>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73E32599-9F0A-46AA-B5B8-C824D989AE64}"/>
              </a:ext>
            </a:extLst>
          </p:cNvPr>
          <p:cNvSpPr/>
          <p:nvPr/>
        </p:nvSpPr>
        <p:spPr>
          <a:xfrm>
            <a:off x="2875596" y="573191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246C9AAB-7298-4904-9255-27B5DA4DF682}"/>
              </a:ext>
            </a:extLst>
          </p:cNvPr>
          <p:cNvSpPr/>
          <p:nvPr/>
        </p:nvSpPr>
        <p:spPr>
          <a:xfrm>
            <a:off x="3345496" y="530038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miley Face 36">
            <a:extLst>
              <a:ext uri="{FF2B5EF4-FFF2-40B4-BE49-F238E27FC236}">
                <a16:creationId xmlns:a16="http://schemas.microsoft.com/office/drawing/2014/main" id="{13B8DE48-23F9-4B9F-9504-8EBCA34936ED}"/>
              </a:ext>
            </a:extLst>
          </p:cNvPr>
          <p:cNvSpPr/>
          <p:nvPr/>
        </p:nvSpPr>
        <p:spPr>
          <a:xfrm>
            <a:off x="3673726" y="548517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BF8FA09F-0AAF-4A11-8E75-5AF2388B655C}"/>
              </a:ext>
            </a:extLst>
          </p:cNvPr>
          <p:cNvSpPr/>
          <p:nvPr/>
        </p:nvSpPr>
        <p:spPr>
          <a:xfrm>
            <a:off x="3298506" y="57716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miley Face 38">
            <a:extLst>
              <a:ext uri="{FF2B5EF4-FFF2-40B4-BE49-F238E27FC236}">
                <a16:creationId xmlns:a16="http://schemas.microsoft.com/office/drawing/2014/main" id="{3DBD770F-84B0-4616-9C3F-6EE24759AF44}"/>
              </a:ext>
            </a:extLst>
          </p:cNvPr>
          <p:cNvSpPr/>
          <p:nvPr/>
        </p:nvSpPr>
        <p:spPr>
          <a:xfrm>
            <a:off x="3476814" y="563255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13EBF0DE-5DA5-4BAB-83B1-2621E9D38D28}"/>
              </a:ext>
            </a:extLst>
          </p:cNvPr>
          <p:cNvSpPr/>
          <p:nvPr/>
        </p:nvSpPr>
        <p:spPr>
          <a:xfrm>
            <a:off x="3027963" y="530247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8122E3DB-466D-4B27-89CE-C9C005C74E7D}"/>
              </a:ext>
            </a:extLst>
          </p:cNvPr>
          <p:cNvSpPr/>
          <p:nvPr/>
        </p:nvSpPr>
        <p:spPr>
          <a:xfrm>
            <a:off x="3852034" y="52854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miley Face 41">
            <a:extLst>
              <a:ext uri="{FF2B5EF4-FFF2-40B4-BE49-F238E27FC236}">
                <a16:creationId xmlns:a16="http://schemas.microsoft.com/office/drawing/2014/main" id="{683D0428-3F37-461E-90F8-C26BCA0A0862}"/>
              </a:ext>
            </a:extLst>
          </p:cNvPr>
          <p:cNvSpPr/>
          <p:nvPr/>
        </p:nvSpPr>
        <p:spPr>
          <a:xfrm>
            <a:off x="3563936" y="490928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48ACC8D2-8E58-4B5C-9D24-A9D641B7EBFB}"/>
              </a:ext>
            </a:extLst>
          </p:cNvPr>
          <p:cNvSpPr/>
          <p:nvPr/>
        </p:nvSpPr>
        <p:spPr>
          <a:xfrm>
            <a:off x="3817682" y="480239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F360DFDA-3603-46A1-BB3A-7F84028E7F3C}"/>
              </a:ext>
            </a:extLst>
          </p:cNvPr>
          <p:cNvSpPr/>
          <p:nvPr/>
        </p:nvSpPr>
        <p:spPr>
          <a:xfrm>
            <a:off x="3869498" y="51490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miley Face 44">
            <a:extLst>
              <a:ext uri="{FF2B5EF4-FFF2-40B4-BE49-F238E27FC236}">
                <a16:creationId xmlns:a16="http://schemas.microsoft.com/office/drawing/2014/main" id="{9C9928EE-F565-4B58-9236-0CFC36ED189C}"/>
              </a:ext>
            </a:extLst>
          </p:cNvPr>
          <p:cNvSpPr/>
          <p:nvPr/>
        </p:nvSpPr>
        <p:spPr>
          <a:xfrm>
            <a:off x="1388807" y="4614544"/>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miley Face 45">
            <a:extLst>
              <a:ext uri="{FF2B5EF4-FFF2-40B4-BE49-F238E27FC236}">
                <a16:creationId xmlns:a16="http://schemas.microsoft.com/office/drawing/2014/main" id="{FB78C01C-B374-4DDE-A7CC-E212D4BB380E}"/>
              </a:ext>
            </a:extLst>
          </p:cNvPr>
          <p:cNvSpPr/>
          <p:nvPr/>
        </p:nvSpPr>
        <p:spPr>
          <a:xfrm>
            <a:off x="1604834" y="442055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miley Face 46">
            <a:extLst>
              <a:ext uri="{FF2B5EF4-FFF2-40B4-BE49-F238E27FC236}">
                <a16:creationId xmlns:a16="http://schemas.microsoft.com/office/drawing/2014/main" id="{87D7714F-D774-4299-8989-D72DE6EAA1DA}"/>
              </a:ext>
            </a:extLst>
          </p:cNvPr>
          <p:cNvSpPr/>
          <p:nvPr/>
        </p:nvSpPr>
        <p:spPr>
          <a:xfrm>
            <a:off x="1910650" y="445847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miley Face 47">
            <a:extLst>
              <a:ext uri="{FF2B5EF4-FFF2-40B4-BE49-F238E27FC236}">
                <a16:creationId xmlns:a16="http://schemas.microsoft.com/office/drawing/2014/main" id="{6A42E7B9-8BDF-4761-B3F9-86A9E96B78F7}"/>
              </a:ext>
            </a:extLst>
          </p:cNvPr>
          <p:cNvSpPr/>
          <p:nvPr/>
        </p:nvSpPr>
        <p:spPr>
          <a:xfrm>
            <a:off x="2550222" y="454722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miley Face 48">
            <a:extLst>
              <a:ext uri="{FF2B5EF4-FFF2-40B4-BE49-F238E27FC236}">
                <a16:creationId xmlns:a16="http://schemas.microsoft.com/office/drawing/2014/main" id="{A9BC601A-50BE-482B-9D7C-ED417C3CA34C}"/>
              </a:ext>
            </a:extLst>
          </p:cNvPr>
          <p:cNvSpPr/>
          <p:nvPr/>
        </p:nvSpPr>
        <p:spPr>
          <a:xfrm>
            <a:off x="2874834" y="463023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miley Face 49">
            <a:extLst>
              <a:ext uri="{FF2B5EF4-FFF2-40B4-BE49-F238E27FC236}">
                <a16:creationId xmlns:a16="http://schemas.microsoft.com/office/drawing/2014/main" id="{2213D5EE-D3D3-4BCC-BAA4-B64A4377D38A}"/>
              </a:ext>
            </a:extLst>
          </p:cNvPr>
          <p:cNvSpPr/>
          <p:nvPr/>
        </p:nvSpPr>
        <p:spPr>
          <a:xfrm>
            <a:off x="3267010" y="451476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B8132399-21FF-4A7B-A980-5238C21A9121}"/>
              </a:ext>
            </a:extLst>
          </p:cNvPr>
          <p:cNvSpPr/>
          <p:nvPr/>
        </p:nvSpPr>
        <p:spPr>
          <a:xfrm>
            <a:off x="2789490" y="441938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AD4FE00A-688E-49B0-9A1A-DDCF579B7AAB}"/>
              </a:ext>
            </a:extLst>
          </p:cNvPr>
          <p:cNvSpPr/>
          <p:nvPr/>
        </p:nvSpPr>
        <p:spPr>
          <a:xfrm>
            <a:off x="3114102" y="450239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5A8F4290-E5F7-4459-9196-72F5638AC28E}"/>
              </a:ext>
            </a:extLst>
          </p:cNvPr>
          <p:cNvSpPr/>
          <p:nvPr/>
        </p:nvSpPr>
        <p:spPr>
          <a:xfrm>
            <a:off x="3506278" y="43869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miley Face 54">
            <a:extLst>
              <a:ext uri="{FF2B5EF4-FFF2-40B4-BE49-F238E27FC236}">
                <a16:creationId xmlns:a16="http://schemas.microsoft.com/office/drawing/2014/main" id="{41B758A0-2830-4531-9283-F590C25C94DD}"/>
              </a:ext>
            </a:extLst>
          </p:cNvPr>
          <p:cNvSpPr/>
          <p:nvPr/>
        </p:nvSpPr>
        <p:spPr>
          <a:xfrm>
            <a:off x="3724210" y="447463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D899662A-667E-42CE-B9BB-D123E812F56D}"/>
              </a:ext>
            </a:extLst>
          </p:cNvPr>
          <p:cNvSpPr/>
          <p:nvPr/>
        </p:nvSpPr>
        <p:spPr>
          <a:xfrm>
            <a:off x="3677220" y="494588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131D13D8-9217-44BB-9795-0EA585E8415A}"/>
              </a:ext>
            </a:extLst>
          </p:cNvPr>
          <p:cNvSpPr/>
          <p:nvPr/>
        </p:nvSpPr>
        <p:spPr>
          <a:xfrm>
            <a:off x="3855528" y="480680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E34E7D5E-49AC-4041-ABA4-310039C2ABB0}"/>
              </a:ext>
            </a:extLst>
          </p:cNvPr>
          <p:cNvSpPr/>
          <p:nvPr/>
        </p:nvSpPr>
        <p:spPr>
          <a:xfrm>
            <a:off x="3653598" y="4665791"/>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A4F8AB15-97B2-4E3C-AFFA-E557C619142A}"/>
              </a:ext>
            </a:extLst>
          </p:cNvPr>
          <p:cNvSpPr/>
          <p:nvPr/>
        </p:nvSpPr>
        <p:spPr>
          <a:xfrm>
            <a:off x="3982782" y="461731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52548D71-B70D-41B0-8C92-B7BB5DCF2489}"/>
              </a:ext>
            </a:extLst>
          </p:cNvPr>
          <p:cNvSpPr/>
          <p:nvPr/>
        </p:nvSpPr>
        <p:spPr>
          <a:xfrm>
            <a:off x="4153375" y="499024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a:extLst>
              <a:ext uri="{FF2B5EF4-FFF2-40B4-BE49-F238E27FC236}">
                <a16:creationId xmlns:a16="http://schemas.microsoft.com/office/drawing/2014/main" id="{AC9FB9CA-C30F-442D-B266-5558DC3DF7C3}"/>
              </a:ext>
            </a:extLst>
          </p:cNvPr>
          <p:cNvSpPr/>
          <p:nvPr/>
        </p:nvSpPr>
        <p:spPr>
          <a:xfrm>
            <a:off x="4150676" y="522953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a:extLst>
              <a:ext uri="{FF2B5EF4-FFF2-40B4-BE49-F238E27FC236}">
                <a16:creationId xmlns:a16="http://schemas.microsoft.com/office/drawing/2014/main" id="{DBEB8B0C-8A45-422F-BD73-8ED6E28F30C7}"/>
              </a:ext>
            </a:extLst>
          </p:cNvPr>
          <p:cNvSpPr/>
          <p:nvPr/>
        </p:nvSpPr>
        <p:spPr>
          <a:xfrm>
            <a:off x="3953318" y="495703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miley Face 63">
            <a:extLst>
              <a:ext uri="{FF2B5EF4-FFF2-40B4-BE49-F238E27FC236}">
                <a16:creationId xmlns:a16="http://schemas.microsoft.com/office/drawing/2014/main" id="{073CC186-9056-4B0A-93A8-04F0570E264C}"/>
              </a:ext>
            </a:extLst>
          </p:cNvPr>
          <p:cNvSpPr/>
          <p:nvPr/>
        </p:nvSpPr>
        <p:spPr>
          <a:xfrm>
            <a:off x="4125387" y="550132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06E09CEC-3ED2-4F76-A0A7-E62BC09B5EAA}"/>
              </a:ext>
            </a:extLst>
          </p:cNvPr>
          <p:cNvSpPr/>
          <p:nvPr/>
        </p:nvSpPr>
        <p:spPr>
          <a:xfrm>
            <a:off x="3773232" y="516683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EF914AE5-BDCA-4DA8-8050-064C7AAC3249}"/>
              </a:ext>
            </a:extLst>
          </p:cNvPr>
          <p:cNvSpPr/>
          <p:nvPr/>
        </p:nvSpPr>
        <p:spPr>
          <a:xfrm>
            <a:off x="3450906" y="59240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57BFBCFE-123E-4F5F-98AD-7EC3E2FC842A}"/>
              </a:ext>
            </a:extLst>
          </p:cNvPr>
          <p:cNvSpPr/>
          <p:nvPr/>
        </p:nvSpPr>
        <p:spPr>
          <a:xfrm>
            <a:off x="3702223" y="577772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CAB5EA09-5204-446A-BC3F-DE0F2B6CA7E6}"/>
              </a:ext>
            </a:extLst>
          </p:cNvPr>
          <p:cNvSpPr/>
          <p:nvPr/>
        </p:nvSpPr>
        <p:spPr>
          <a:xfrm>
            <a:off x="3707192" y="522649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90093189-6E50-4E7C-8937-8AF3A0784751}"/>
              </a:ext>
            </a:extLst>
          </p:cNvPr>
          <p:cNvSpPr/>
          <p:nvPr/>
        </p:nvSpPr>
        <p:spPr>
          <a:xfrm>
            <a:off x="3915374" y="560110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8525D4D1-BD6D-4E0F-A0F3-DC22C43CB185}"/>
              </a:ext>
            </a:extLst>
          </p:cNvPr>
          <p:cNvSpPr/>
          <p:nvPr/>
        </p:nvSpPr>
        <p:spPr>
          <a:xfrm rot="21078268">
            <a:off x="1981887" y="4808448"/>
            <a:ext cx="2020539" cy="250934"/>
          </a:xfrm>
          <a:prstGeom prst="righ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88EA3B0E-22C2-4FA4-87AB-EBF2475AB4D2}"/>
              </a:ext>
            </a:extLst>
          </p:cNvPr>
          <p:cNvSpPr/>
          <p:nvPr/>
        </p:nvSpPr>
        <p:spPr>
          <a:xfrm rot="575024">
            <a:off x="2569715" y="5465654"/>
            <a:ext cx="1219430" cy="250934"/>
          </a:xfrm>
          <a:prstGeom prst="righ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1B5259E-FF9E-460A-AA73-B588ED6852F9}"/>
              </a:ext>
            </a:extLst>
          </p:cNvPr>
          <p:cNvSpPr/>
          <p:nvPr/>
        </p:nvSpPr>
        <p:spPr>
          <a:xfrm>
            <a:off x="2777044" y="5436131"/>
            <a:ext cx="723392" cy="26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Talk</a:t>
            </a:r>
          </a:p>
        </p:txBody>
      </p:sp>
      <p:sp>
        <p:nvSpPr>
          <p:cNvPr id="72" name="Rectangle 71">
            <a:extLst>
              <a:ext uri="{FF2B5EF4-FFF2-40B4-BE49-F238E27FC236}">
                <a16:creationId xmlns:a16="http://schemas.microsoft.com/office/drawing/2014/main" id="{0F4C9A81-0B98-43F5-9313-50FD2A67BDCE}"/>
              </a:ext>
            </a:extLst>
          </p:cNvPr>
          <p:cNvSpPr/>
          <p:nvPr/>
        </p:nvSpPr>
        <p:spPr>
          <a:xfrm>
            <a:off x="642825" y="5683669"/>
            <a:ext cx="723392" cy="26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Learn</a:t>
            </a:r>
          </a:p>
        </p:txBody>
      </p:sp>
    </p:spTree>
    <p:extLst>
      <p:ext uri="{BB962C8B-B14F-4D97-AF65-F5344CB8AC3E}">
        <p14:creationId xmlns:p14="http://schemas.microsoft.com/office/powerpoint/2010/main" val="3852152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8F6174-8A74-4A29-9441-E1D57F557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7296"/>
            <a:ext cx="12192000" cy="5017008"/>
          </a:xfrm>
          <a:prstGeom prst="rect">
            <a:avLst/>
          </a:prstGeom>
        </p:spPr>
      </p:pic>
      <p:sp>
        <p:nvSpPr>
          <p:cNvPr id="11" name="Rectangle 10">
            <a:extLst>
              <a:ext uri="{FF2B5EF4-FFF2-40B4-BE49-F238E27FC236}">
                <a16:creationId xmlns:a16="http://schemas.microsoft.com/office/drawing/2014/main" id="{9B7CD9B1-0583-4CBB-85EC-1489571947DB}"/>
              </a:ext>
            </a:extLst>
          </p:cNvPr>
          <p:cNvSpPr/>
          <p:nvPr/>
        </p:nvSpPr>
        <p:spPr>
          <a:xfrm>
            <a:off x="40891" y="114376"/>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55</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2" name="Title 1">
            <a:extLst>
              <a:ext uri="{FF2B5EF4-FFF2-40B4-BE49-F238E27FC236}">
                <a16:creationId xmlns:a16="http://schemas.microsoft.com/office/drawing/2014/main" id="{6E061690-189D-4BEC-9030-138508C61B81}"/>
              </a:ext>
            </a:extLst>
          </p:cNvPr>
          <p:cNvSpPr>
            <a:spLocks noGrp="1"/>
          </p:cNvSpPr>
          <p:nvPr>
            <p:ph type="title"/>
          </p:nvPr>
        </p:nvSpPr>
        <p:spPr>
          <a:xfrm>
            <a:off x="838200" y="753035"/>
            <a:ext cx="10515600" cy="4851699"/>
          </a:xfrm>
        </p:spPr>
        <p:txBody>
          <a:bodyPr>
            <a:normAutofit/>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4800" dirty="0"/>
              <a:t>(Find me and talk to me!)</a:t>
            </a:r>
            <a:endParaRPr lang="en-US" dirty="0"/>
          </a:p>
        </p:txBody>
      </p:sp>
    </p:spTree>
    <p:extLst>
      <p:ext uri="{BB962C8B-B14F-4D97-AF65-F5344CB8AC3E}">
        <p14:creationId xmlns:p14="http://schemas.microsoft.com/office/powerpoint/2010/main" val="1965976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EE6C-BF8B-1AF9-B73B-F0712B80FD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5E55F1-79BD-C6DE-C75D-DAD9FF871E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BAB7777-EFB9-277C-D5E4-C2E88C0D5EFC}"/>
              </a:ext>
            </a:extLst>
          </p:cNvPr>
          <p:cNvSpPr>
            <a:spLocks noGrp="1"/>
          </p:cNvSpPr>
          <p:nvPr>
            <p:ph type="sldNum" sz="quarter" idx="12"/>
          </p:nvPr>
        </p:nvSpPr>
        <p:spPr/>
        <p:txBody>
          <a:bodyPr/>
          <a:lstStyle/>
          <a:p>
            <a:fld id="{64A73B7B-B545-4723-8D44-5CC401310D8B}" type="slidenum">
              <a:rPr lang="en-US" smtClean="0"/>
              <a:t>6</a:t>
            </a:fld>
            <a:endParaRPr lang="en-US" dirty="0"/>
          </a:p>
        </p:txBody>
      </p:sp>
      <p:sp>
        <p:nvSpPr>
          <p:cNvPr id="5" name="Footer Placeholder 4">
            <a:extLst>
              <a:ext uri="{FF2B5EF4-FFF2-40B4-BE49-F238E27FC236}">
                <a16:creationId xmlns:a16="http://schemas.microsoft.com/office/drawing/2014/main" id="{2A7304B0-7D8C-B2F5-E05A-D337E1DEE2F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www.drivechain.info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C033AD3C-8B4B-83AF-4FBC-4BED41B6F232}"/>
              </a:ext>
            </a:extLst>
          </p:cNvPr>
          <p:cNvPicPr>
            <a:picLocks noChangeAspect="1"/>
          </p:cNvPicPr>
          <p:nvPr/>
        </p:nvPicPr>
        <p:blipFill>
          <a:blip r:embed="rId2"/>
          <a:stretch>
            <a:fillRect/>
          </a:stretch>
        </p:blipFill>
        <p:spPr>
          <a:xfrm>
            <a:off x="1164395" y="595292"/>
            <a:ext cx="9863210" cy="5667416"/>
          </a:xfrm>
          <a:prstGeom prst="rect">
            <a:avLst/>
          </a:prstGeom>
        </p:spPr>
      </p:pic>
    </p:spTree>
    <p:extLst>
      <p:ext uri="{BB962C8B-B14F-4D97-AF65-F5344CB8AC3E}">
        <p14:creationId xmlns:p14="http://schemas.microsoft.com/office/powerpoint/2010/main" val="283865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921C-F9EF-9E48-E0F2-0C7DEA58C88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F2A4C1F-E9F8-E05A-45F4-34FF3C849FB1}"/>
              </a:ext>
            </a:extLst>
          </p:cNvPr>
          <p:cNvSpPr>
            <a:spLocks noGrp="1"/>
          </p:cNvSpPr>
          <p:nvPr>
            <p:ph type="sldNum" sz="quarter" idx="12"/>
          </p:nvPr>
        </p:nvSpPr>
        <p:spPr/>
        <p:txBody>
          <a:bodyPr/>
          <a:lstStyle/>
          <a:p>
            <a:fld id="{64A73B7B-B545-4723-8D44-5CC401310D8B}" type="slidenum">
              <a:rPr lang="en-US" smtClean="0"/>
              <a:t>7</a:t>
            </a:fld>
            <a:endParaRPr lang="en-US" dirty="0"/>
          </a:p>
        </p:txBody>
      </p:sp>
      <p:sp>
        <p:nvSpPr>
          <p:cNvPr id="5" name="Footer Placeholder 4">
            <a:extLst>
              <a:ext uri="{FF2B5EF4-FFF2-40B4-BE49-F238E27FC236}">
                <a16:creationId xmlns:a16="http://schemas.microsoft.com/office/drawing/2014/main" id="{3F914265-1BDE-A745-406F-95A87658549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www.drivechain.info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9" name="Picture 8">
            <a:extLst>
              <a:ext uri="{FF2B5EF4-FFF2-40B4-BE49-F238E27FC236}">
                <a16:creationId xmlns:a16="http://schemas.microsoft.com/office/drawing/2014/main" id="{F28C7BF4-8A24-4B64-C3B1-5A426FC222BC}"/>
              </a:ext>
            </a:extLst>
          </p:cNvPr>
          <p:cNvPicPr>
            <a:picLocks noChangeAspect="1"/>
          </p:cNvPicPr>
          <p:nvPr/>
        </p:nvPicPr>
        <p:blipFill>
          <a:blip r:embed="rId2"/>
          <a:stretch>
            <a:fillRect/>
          </a:stretch>
        </p:blipFill>
        <p:spPr>
          <a:xfrm>
            <a:off x="1481104" y="635773"/>
            <a:ext cx="9229792" cy="5586453"/>
          </a:xfrm>
          <a:prstGeom prst="rect">
            <a:avLst/>
          </a:prstGeom>
        </p:spPr>
      </p:pic>
    </p:spTree>
    <p:extLst>
      <p:ext uri="{BB962C8B-B14F-4D97-AF65-F5344CB8AC3E}">
        <p14:creationId xmlns:p14="http://schemas.microsoft.com/office/powerpoint/2010/main" val="3752021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8898-FDD0-921F-C4BB-87A422F396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DAC019-15EC-0917-7141-CC8050CEDA0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E9BF3D-A54D-BFDC-54DB-2AC850E2908D}"/>
              </a:ext>
            </a:extLst>
          </p:cNvPr>
          <p:cNvSpPr>
            <a:spLocks noGrp="1"/>
          </p:cNvSpPr>
          <p:nvPr>
            <p:ph type="sldNum" sz="quarter" idx="12"/>
          </p:nvPr>
        </p:nvSpPr>
        <p:spPr/>
        <p:txBody>
          <a:bodyPr/>
          <a:lstStyle/>
          <a:p>
            <a:fld id="{64A73B7B-B545-4723-8D44-5CC401310D8B}" type="slidenum">
              <a:rPr lang="en-US" smtClean="0"/>
              <a:t>8</a:t>
            </a:fld>
            <a:endParaRPr lang="en-US" dirty="0"/>
          </a:p>
        </p:txBody>
      </p:sp>
      <p:sp>
        <p:nvSpPr>
          <p:cNvPr id="5" name="Footer Placeholder 4">
            <a:extLst>
              <a:ext uri="{FF2B5EF4-FFF2-40B4-BE49-F238E27FC236}">
                <a16:creationId xmlns:a16="http://schemas.microsoft.com/office/drawing/2014/main" id="{B3313DCD-42CE-46E6-977F-CBB63F32C45A}"/>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www.drivechain.info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9B7ECEDC-84E6-1FD7-0C9F-D690961C5181}"/>
              </a:ext>
            </a:extLst>
          </p:cNvPr>
          <p:cNvPicPr>
            <a:picLocks noChangeAspect="1"/>
          </p:cNvPicPr>
          <p:nvPr/>
        </p:nvPicPr>
        <p:blipFill>
          <a:blip r:embed="rId2"/>
          <a:stretch>
            <a:fillRect/>
          </a:stretch>
        </p:blipFill>
        <p:spPr>
          <a:xfrm>
            <a:off x="2215692" y="582612"/>
            <a:ext cx="7428703" cy="5883300"/>
          </a:xfrm>
          <a:prstGeom prst="rect">
            <a:avLst/>
          </a:prstGeom>
        </p:spPr>
      </p:pic>
    </p:spTree>
    <p:extLst>
      <p:ext uri="{BB962C8B-B14F-4D97-AF65-F5344CB8AC3E}">
        <p14:creationId xmlns:p14="http://schemas.microsoft.com/office/powerpoint/2010/main" val="3072724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420F-1960-DCEF-2B42-C3169D567D0D}"/>
              </a:ext>
            </a:extLst>
          </p:cNvPr>
          <p:cNvSpPr>
            <a:spLocks noGrp="1"/>
          </p:cNvSpPr>
          <p:nvPr>
            <p:ph type="title"/>
          </p:nvPr>
        </p:nvSpPr>
        <p:spPr>
          <a:xfrm>
            <a:off x="723900" y="368300"/>
            <a:ext cx="5232400" cy="5600700"/>
          </a:xfrm>
        </p:spPr>
        <p:txBody>
          <a:bodyPr>
            <a:normAutofit/>
          </a:bodyPr>
          <a:lstStyle/>
          <a:p>
            <a:r>
              <a:rPr lang="en-US" dirty="0"/>
              <a:t>This is how easy it is to activate soft forks</a:t>
            </a:r>
            <a:br>
              <a:rPr lang="en-US" dirty="0"/>
            </a:br>
            <a:br>
              <a:rPr lang="en-US" dirty="0"/>
            </a:br>
            <a:r>
              <a:rPr lang="en-US" dirty="0"/>
              <a:t>(no modification to Bitcoin Core)</a:t>
            </a:r>
            <a:br>
              <a:rPr lang="en-US" dirty="0"/>
            </a:br>
            <a:br>
              <a:rPr lang="en-US" dirty="0"/>
            </a:br>
            <a:r>
              <a:rPr lang="en-US" dirty="0"/>
              <a:t>51% hashrate needed</a:t>
            </a:r>
            <a:br>
              <a:rPr lang="en-US" dirty="0"/>
            </a:br>
            <a:br>
              <a:rPr lang="en-US" dirty="0"/>
            </a:br>
            <a:r>
              <a:rPr lang="en-US" dirty="0"/>
              <a:t>also: reversible</a:t>
            </a:r>
          </a:p>
        </p:txBody>
      </p:sp>
      <p:sp>
        <p:nvSpPr>
          <p:cNvPr id="4" name="Slide Number Placeholder 3">
            <a:extLst>
              <a:ext uri="{FF2B5EF4-FFF2-40B4-BE49-F238E27FC236}">
                <a16:creationId xmlns:a16="http://schemas.microsoft.com/office/drawing/2014/main" id="{C87771AF-9F9E-41DD-FD5A-A3BB5D784D3F}"/>
              </a:ext>
            </a:extLst>
          </p:cNvPr>
          <p:cNvSpPr>
            <a:spLocks noGrp="1"/>
          </p:cNvSpPr>
          <p:nvPr>
            <p:ph type="sldNum" sz="quarter" idx="12"/>
          </p:nvPr>
        </p:nvSpPr>
        <p:spPr/>
        <p:txBody>
          <a:bodyPr/>
          <a:lstStyle/>
          <a:p>
            <a:fld id="{64A73B7B-B545-4723-8D44-5CC401310D8B}" type="slidenum">
              <a:rPr lang="en-US" smtClean="0"/>
              <a:t>9</a:t>
            </a:fld>
            <a:endParaRPr lang="en-US" dirty="0"/>
          </a:p>
        </p:txBody>
      </p:sp>
      <p:sp>
        <p:nvSpPr>
          <p:cNvPr id="5" name="Footer Placeholder 4">
            <a:extLst>
              <a:ext uri="{FF2B5EF4-FFF2-40B4-BE49-F238E27FC236}">
                <a16:creationId xmlns:a16="http://schemas.microsoft.com/office/drawing/2014/main" id="{A6B1CB83-853C-9913-6CD6-545AAAF3F71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www.drivechain.info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9D12BD30-B01C-7EB0-7410-C81F1196D0FD}"/>
              </a:ext>
            </a:extLst>
          </p:cNvPr>
          <p:cNvPicPr>
            <a:picLocks noChangeAspect="1"/>
          </p:cNvPicPr>
          <p:nvPr/>
        </p:nvPicPr>
        <p:blipFill>
          <a:blip r:embed="rId2"/>
          <a:stretch>
            <a:fillRect/>
          </a:stretch>
        </p:blipFill>
        <p:spPr>
          <a:xfrm>
            <a:off x="6566678" y="82250"/>
            <a:ext cx="4749799" cy="6715425"/>
          </a:xfrm>
          <a:prstGeom prst="rect">
            <a:avLst/>
          </a:prstGeom>
        </p:spPr>
      </p:pic>
    </p:spTree>
    <p:extLst>
      <p:ext uri="{BB962C8B-B14F-4D97-AF65-F5344CB8AC3E}">
        <p14:creationId xmlns:p14="http://schemas.microsoft.com/office/powerpoint/2010/main" val="2419756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8238</Words>
  <Application>Microsoft Office PowerPoint</Application>
  <PresentationFormat>Widescreen</PresentationFormat>
  <Paragraphs>584</Paragraphs>
  <Slides>55</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Bebas Neue</vt:lpstr>
      <vt:lpstr>Calibri</vt:lpstr>
      <vt:lpstr>Calibri Light</vt:lpstr>
      <vt:lpstr>Courier New</vt:lpstr>
      <vt:lpstr>Impact</vt:lpstr>
      <vt:lpstr>Microsoft Himalaya</vt:lpstr>
      <vt:lpstr>Sylfaen</vt:lpstr>
      <vt:lpstr>Times New Roman</vt:lpstr>
      <vt:lpstr>Wingdings</vt:lpstr>
      <vt:lpstr>Office Theme</vt:lpstr>
      <vt:lpstr>Bip300: Getting to 100% Bitcoin Dominance and Collecting Every Transaction Fee on Earth</vt:lpstr>
      <vt:lpstr>My 1000+ Pages About Bitcoin</vt:lpstr>
      <vt:lpstr>PowerPoint Presentation</vt:lpstr>
      <vt:lpstr>What You Should Do (I think)</vt:lpstr>
      <vt:lpstr>PowerPoint Presentation</vt:lpstr>
      <vt:lpstr>PowerPoint Presentation</vt:lpstr>
      <vt:lpstr>PowerPoint Presentation</vt:lpstr>
      <vt:lpstr>PowerPoint Presentation</vt:lpstr>
      <vt:lpstr>This is how easy it is to activate soft forks  (no modification to Bitcoin Core)  51% hashrate needed  also: reversible</vt:lpstr>
      <vt:lpstr>PowerPoint Presentation</vt:lpstr>
      <vt:lpstr>PowerPoint Presentation</vt:lpstr>
      <vt:lpstr>BIP300: Everything on Top of Bitcoin</vt:lpstr>
      <vt:lpstr>PowerPoint Presentation</vt:lpstr>
      <vt:lpstr>The Coming Death of Bitcoin’s Competitors</vt:lpstr>
      <vt:lpstr>Drivechain = Altcoin Tech, BTC Coin Only</vt:lpstr>
      <vt:lpstr>The Goal</vt:lpstr>
      <vt:lpstr>Fringe Ideas</vt:lpstr>
      <vt:lpstr>(#1) Full Autonomy</vt:lpstr>
      <vt:lpstr>(#1) Full Autonomy</vt:lpstr>
      <vt:lpstr>(#1) Full Autonomy</vt:lpstr>
      <vt:lpstr>(#2) Base Layer safely ignores L2s</vt:lpstr>
      <vt:lpstr>PowerPoint Presentation</vt:lpstr>
      <vt:lpstr>(#2) Base Layer is Safe</vt:lpstr>
      <vt:lpstr>(#2) Base Layer is Safe</vt:lpstr>
      <vt:lpstr>Your Layer 1 Node Sees…</vt:lpstr>
      <vt:lpstr>Your Layer 1 Node Sees…</vt:lpstr>
      <vt:lpstr>Your Layer 1 Node Sees…</vt:lpstr>
      <vt:lpstr>Collect Every Transaction Fee</vt:lpstr>
      <vt:lpstr>Collect Every Transaction Fee</vt:lpstr>
      <vt:lpstr>The Goal</vt:lpstr>
      <vt:lpstr>The Goal</vt:lpstr>
      <vt:lpstr>Not limited to Existing Altcoins</vt:lpstr>
      <vt:lpstr>Altcoins we should copy (?): zCash</vt:lpstr>
      <vt:lpstr>Losing Customers to Monero (?)</vt:lpstr>
      <vt:lpstr>PowerPoint Presentation</vt:lpstr>
      <vt:lpstr>PowerPoint Presentation</vt:lpstr>
      <vt:lpstr>Screenshot #1 from  www.truthcoin.info/blog/bitnames/ </vt:lpstr>
      <vt:lpstr>Screenshot #2 from  www.truthcoin.info/blog/bitnames/ </vt:lpstr>
      <vt:lpstr>Screenshot #3 from  www.truthcoin.info/blog/bitnames/ </vt:lpstr>
      <vt:lpstr>Altcoins we should copy (?): XCP / BitAssets / ERC20</vt:lpstr>
      <vt:lpstr>Prediction Markets</vt:lpstr>
      <vt:lpstr>Prediction Markets</vt:lpstr>
      <vt:lpstr>Prediction Markets</vt:lpstr>
      <vt:lpstr>Prediction Markets</vt:lpstr>
      <vt:lpstr>Altcoins we should copy (?): Sia</vt:lpstr>
      <vt:lpstr>Altcoins we should copy (?): Sia</vt:lpstr>
      <vt:lpstr>Finally: How Bip300 Improves Layer1</vt:lpstr>
      <vt:lpstr>PowerPoint Presentation</vt:lpstr>
      <vt:lpstr>Two Supposed Drawbacks</vt:lpstr>
      <vt:lpstr>PowerPoint Presentation</vt:lpstr>
      <vt:lpstr>PowerPoint Presentation</vt:lpstr>
      <vt:lpstr>PowerPoint Presentation</vt:lpstr>
      <vt:lpstr>PowerPoint Presentation</vt:lpstr>
      <vt:lpstr>Future of Bip300 – Depends on You!</vt:lpstr>
      <vt:lpstr>Thank You   for Your Attention!  (Find me and talk to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99</cp:revision>
  <cp:lastPrinted>2023-03-23T09:19:34Z</cp:lastPrinted>
  <dcterms:created xsi:type="dcterms:W3CDTF">2021-05-30T23:14:00Z</dcterms:created>
  <dcterms:modified xsi:type="dcterms:W3CDTF">2024-07-25T15:21:17Z</dcterms:modified>
</cp:coreProperties>
</file>